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7" r:id="rId4"/>
    <p:sldId id="259" r:id="rId5"/>
    <p:sldId id="260" r:id="rId6"/>
    <p:sldId id="261" r:id="rId7"/>
    <p:sldId id="262" r:id="rId8"/>
    <p:sldId id="263" r:id="rId9"/>
    <p:sldId id="264" r:id="rId10"/>
    <p:sldId id="265" r:id="rId11"/>
    <p:sldId id="266" r:id="rId12"/>
    <p:sldId id="267" r:id="rId13"/>
    <p:sldId id="269" r:id="rId14"/>
    <p:sldId id="268"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4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292F5-3FE8-411D-B07A-F88C9983F3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6763BD-7799-4863-B631-03E876697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B0DCB6-4266-488F-9BDE-3C43080D59B5}"/>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5" name="Footer Placeholder 4">
            <a:extLst>
              <a:ext uri="{FF2B5EF4-FFF2-40B4-BE49-F238E27FC236}">
                <a16:creationId xmlns:a16="http://schemas.microsoft.com/office/drawing/2014/main" id="{C7519A8A-3810-49E9-A814-40DE819E1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19B8F-AA60-4427-A9FD-563634EAC118}"/>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2549521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DF66-E204-497C-8F4E-EF1135091C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4AAF24-3D45-46BB-9C2D-606B00C67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2F4A3-E6B6-4339-8510-D4D094D33B20}"/>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5" name="Footer Placeholder 4">
            <a:extLst>
              <a:ext uri="{FF2B5EF4-FFF2-40B4-BE49-F238E27FC236}">
                <a16:creationId xmlns:a16="http://schemas.microsoft.com/office/drawing/2014/main" id="{5A63BFB7-6B83-4016-B57F-EE26EC575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D1CFC-B7CA-4D61-B4BE-2A23F0724D78}"/>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113884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517E73-789F-4E25-A5FC-19FAB31FD8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10C0C1-AB84-4B9C-9083-84D9C9BB2A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550C6-E713-4337-956C-A17FE46ED0F7}"/>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5" name="Footer Placeholder 4">
            <a:extLst>
              <a:ext uri="{FF2B5EF4-FFF2-40B4-BE49-F238E27FC236}">
                <a16:creationId xmlns:a16="http://schemas.microsoft.com/office/drawing/2014/main" id="{26F72928-0B18-4D5E-8F5D-54CDD1A9F8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7D082-2ACB-4902-9253-9670B25C201C}"/>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2700469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7668-0D83-48A2-9284-192A8A16EF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F93F0-EE41-4FC5-9CE0-7E66EFB4A8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4B1070-F755-48F5-B8B8-4E382B0099F3}"/>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5" name="Footer Placeholder 4">
            <a:extLst>
              <a:ext uri="{FF2B5EF4-FFF2-40B4-BE49-F238E27FC236}">
                <a16:creationId xmlns:a16="http://schemas.microsoft.com/office/drawing/2014/main" id="{678DADD0-9F4D-41E3-883D-102C3D8418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1422F0-90F2-42BB-866F-97A56529B157}"/>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789974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AC27-7BB9-408F-B214-E7263A24659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65EEBC-8E06-405D-8243-DB0B838043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0B7C5F-86D4-4F09-822E-C6EC9CA90BAB}"/>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5" name="Footer Placeholder 4">
            <a:extLst>
              <a:ext uri="{FF2B5EF4-FFF2-40B4-BE49-F238E27FC236}">
                <a16:creationId xmlns:a16="http://schemas.microsoft.com/office/drawing/2014/main" id="{1E2859E6-14DA-4B28-B892-094A4B572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94F10F-483F-426C-8BE7-FB9915030D52}"/>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2560117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25211-1BE2-4833-9B37-445E017196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C49EBC-C568-4E05-8B0F-2DFCDF75E7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F4E301-42D0-4BD8-8646-FE63C47D3FF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401532-9D01-4B11-9BF8-52BECF79CEBA}"/>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6" name="Footer Placeholder 5">
            <a:extLst>
              <a:ext uri="{FF2B5EF4-FFF2-40B4-BE49-F238E27FC236}">
                <a16:creationId xmlns:a16="http://schemas.microsoft.com/office/drawing/2014/main" id="{35E7B578-89FF-4CB0-9FE6-D634FD993B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E6716-0C96-4793-B664-74F992A73C8F}"/>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1681013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56F06-5130-45AD-BE7E-8D3D233B41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06F66-F5AE-4D66-8C26-D6F19CC69F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7E6C3-CB4E-4C59-B715-244FD5B5F6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3CE310F-4672-4705-9319-7A8A118D63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EE61F4-1808-4CA9-8BAD-B137B8DC9E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84ECDF-C7A1-452A-8DAA-22651952BF77}"/>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8" name="Footer Placeholder 7">
            <a:extLst>
              <a:ext uri="{FF2B5EF4-FFF2-40B4-BE49-F238E27FC236}">
                <a16:creationId xmlns:a16="http://schemas.microsoft.com/office/drawing/2014/main" id="{AD208B62-A96D-4ABF-A167-65C0FC2F72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D56291-01D7-4360-8912-A1508A0DE2DF}"/>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1932898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9278B-0209-4D7E-B39A-AF3F754788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1B27A2-6625-47F5-A5EE-A8ECADFC3076}"/>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4" name="Footer Placeholder 3">
            <a:extLst>
              <a:ext uri="{FF2B5EF4-FFF2-40B4-BE49-F238E27FC236}">
                <a16:creationId xmlns:a16="http://schemas.microsoft.com/office/drawing/2014/main" id="{9CD20AE0-5BAF-49D6-A36A-81234C2D35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683EA0-6A50-425B-A2FE-09980AE07044}"/>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404379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2E08B9-65CB-447F-91EC-C8BEAEECAAB0}"/>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3" name="Footer Placeholder 2">
            <a:extLst>
              <a:ext uri="{FF2B5EF4-FFF2-40B4-BE49-F238E27FC236}">
                <a16:creationId xmlns:a16="http://schemas.microsoft.com/office/drawing/2014/main" id="{0382C090-3589-40F0-811C-DFB5968249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8F5D14-77A5-4C32-8E9B-71EED0BABE1C}"/>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3898708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8F277-9D88-4C40-B032-7FBF473892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112A487-CE08-4C50-94C0-081C761BE5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13B535-8966-4873-94AC-33678F31E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712EAF-C0B8-48E8-B86C-D4F3000EA9A7}"/>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6" name="Footer Placeholder 5">
            <a:extLst>
              <a:ext uri="{FF2B5EF4-FFF2-40B4-BE49-F238E27FC236}">
                <a16:creationId xmlns:a16="http://schemas.microsoft.com/office/drawing/2014/main" id="{BA8965F2-B1F1-43A9-B50F-C8772E122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6495C-8305-4569-9873-9085D0562BD9}"/>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2570430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5920-1B0B-4C6A-8489-67603F34E6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B6C3DB9-39A3-47F1-B818-E731B37181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F53F4E-5D72-4279-A1F2-4F1B5A7C1A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754E29-A149-4DE0-81A1-29C95D614DB2}"/>
              </a:ext>
            </a:extLst>
          </p:cNvPr>
          <p:cNvSpPr>
            <a:spLocks noGrp="1"/>
          </p:cNvSpPr>
          <p:nvPr>
            <p:ph type="dt" sz="half" idx="10"/>
          </p:nvPr>
        </p:nvSpPr>
        <p:spPr/>
        <p:txBody>
          <a:bodyPr/>
          <a:lstStyle/>
          <a:p>
            <a:fld id="{57A846AC-D5A9-41E0-BB41-1CF35B62F8AC}" type="datetimeFigureOut">
              <a:rPr lang="en-US" smtClean="0"/>
              <a:t>3/26/2022</a:t>
            </a:fld>
            <a:endParaRPr lang="en-US"/>
          </a:p>
        </p:txBody>
      </p:sp>
      <p:sp>
        <p:nvSpPr>
          <p:cNvPr id="6" name="Footer Placeholder 5">
            <a:extLst>
              <a:ext uri="{FF2B5EF4-FFF2-40B4-BE49-F238E27FC236}">
                <a16:creationId xmlns:a16="http://schemas.microsoft.com/office/drawing/2014/main" id="{E0116A8F-8B0F-4513-A02F-655DED0576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D16E35-778C-40D2-8184-9E4A63FBCF9E}"/>
              </a:ext>
            </a:extLst>
          </p:cNvPr>
          <p:cNvSpPr>
            <a:spLocks noGrp="1"/>
          </p:cNvSpPr>
          <p:nvPr>
            <p:ph type="sldNum" sz="quarter" idx="12"/>
          </p:nvPr>
        </p:nvSpPr>
        <p:spPr/>
        <p:txBody>
          <a:bodyPr/>
          <a:lstStyle/>
          <a:p>
            <a:fld id="{2CF29B69-8B4B-4F5B-B39D-1F76FCEFBA5B}" type="slidenum">
              <a:rPr lang="en-US" smtClean="0"/>
              <a:t>‹#›</a:t>
            </a:fld>
            <a:endParaRPr lang="en-US"/>
          </a:p>
        </p:txBody>
      </p:sp>
    </p:spTree>
    <p:extLst>
      <p:ext uri="{BB962C8B-B14F-4D97-AF65-F5344CB8AC3E}">
        <p14:creationId xmlns:p14="http://schemas.microsoft.com/office/powerpoint/2010/main" val="154547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854D41-24E3-44F1-9627-CC57A27A05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0C2876C-C92F-4771-B00D-2E9E8FC217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8EA38-C781-4BB2-846E-1028B30D24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A846AC-D5A9-41E0-BB41-1CF35B62F8AC}" type="datetimeFigureOut">
              <a:rPr lang="en-US" smtClean="0"/>
              <a:t>3/26/2022</a:t>
            </a:fld>
            <a:endParaRPr lang="en-US"/>
          </a:p>
        </p:txBody>
      </p:sp>
      <p:sp>
        <p:nvSpPr>
          <p:cNvPr id="5" name="Footer Placeholder 4">
            <a:extLst>
              <a:ext uri="{FF2B5EF4-FFF2-40B4-BE49-F238E27FC236}">
                <a16:creationId xmlns:a16="http://schemas.microsoft.com/office/drawing/2014/main" id="{01D2527C-64BD-4583-83EA-5B527D72AD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CE1453-EE51-472B-B7BA-BA66B209DA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F29B69-8B4B-4F5B-B39D-1F76FCEFBA5B}" type="slidenum">
              <a:rPr lang="en-US" smtClean="0"/>
              <a:t>‹#›</a:t>
            </a:fld>
            <a:endParaRPr lang="en-US"/>
          </a:p>
        </p:txBody>
      </p:sp>
    </p:spTree>
    <p:extLst>
      <p:ext uri="{BB962C8B-B14F-4D97-AF65-F5344CB8AC3E}">
        <p14:creationId xmlns:p14="http://schemas.microsoft.com/office/powerpoint/2010/main" val="1750678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BC381D46-C77B-75AC-825E-3AF3AB2566B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C1648-71E6-4CCD-A6DB-4CCE12CA81A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HN" sz="5200" b="1">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RESUMEN CAPITULO 6</a:t>
            </a:r>
            <a:br>
              <a:rPr lang="en-US" sz="52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5200">
              <a:solidFill>
                <a:srgbClr val="FFFFFF"/>
              </a:solidFill>
            </a:endParaRPr>
          </a:p>
        </p:txBody>
      </p:sp>
      <p:sp>
        <p:nvSpPr>
          <p:cNvPr id="3" name="Subtitle 2">
            <a:extLst>
              <a:ext uri="{FF2B5EF4-FFF2-40B4-BE49-F238E27FC236}">
                <a16:creationId xmlns:a16="http://schemas.microsoft.com/office/drawing/2014/main" id="{098B1C11-FD99-4113-8DE8-FEBDB239B0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169720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29A0E-F6BF-43D0-96A7-FF033472F7EC}"/>
              </a:ext>
            </a:extLst>
          </p:cNvPr>
          <p:cNvSpPr>
            <a:spLocks noGrp="1"/>
          </p:cNvSpPr>
          <p:nvPr>
            <p:ph type="title"/>
          </p:nvPr>
        </p:nvSpPr>
        <p:spPr/>
        <p:txBody>
          <a:bodyPr/>
          <a:lstStyle/>
          <a:p>
            <a:r>
              <a:rPr lang="es-HN" sz="1800" b="1" dirty="0">
                <a:effectLst/>
                <a:latin typeface="Times New Roman" panose="02020603050405020304" pitchFamily="18" charset="0"/>
                <a:ea typeface="Times New Roman" panose="02020603050405020304" pitchFamily="18" charset="0"/>
                <a:cs typeface="Times New Roman" panose="02020603050405020304" pitchFamily="18" charset="0"/>
              </a:rPr>
              <a:t>ANUALIDADES ADELANTADAS</a:t>
            </a: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pic>
        <p:nvPicPr>
          <p:cNvPr id="4" name="Imagen 4">
            <a:extLst>
              <a:ext uri="{FF2B5EF4-FFF2-40B4-BE49-F238E27FC236}">
                <a16:creationId xmlns:a16="http://schemas.microsoft.com/office/drawing/2014/main" id="{1EFE30EA-0F28-4A22-956E-42933DC31F67}"/>
              </a:ext>
            </a:extLst>
          </p:cNvPr>
          <p:cNvPicPr>
            <a:picLocks noChangeAspect="1"/>
          </p:cNvPicPr>
          <p:nvPr/>
        </p:nvPicPr>
        <p:blipFill>
          <a:blip r:embed="rId2"/>
          <a:stretch>
            <a:fillRect/>
          </a:stretch>
        </p:blipFill>
        <p:spPr>
          <a:xfrm>
            <a:off x="911965" y="2640436"/>
            <a:ext cx="8791304" cy="645689"/>
          </a:xfrm>
          <a:prstGeom prst="rect">
            <a:avLst/>
          </a:prstGeom>
        </p:spPr>
      </p:pic>
      <p:sp>
        <p:nvSpPr>
          <p:cNvPr id="6" name="TextBox 5">
            <a:extLst>
              <a:ext uri="{FF2B5EF4-FFF2-40B4-BE49-F238E27FC236}">
                <a16:creationId xmlns:a16="http://schemas.microsoft.com/office/drawing/2014/main" id="{47389AE5-88DD-4B28-9360-A6EB2A8342D6}"/>
              </a:ext>
            </a:extLst>
          </p:cNvPr>
          <p:cNvSpPr txBox="1"/>
          <p:nvPr/>
        </p:nvSpPr>
        <p:spPr>
          <a:xfrm>
            <a:off x="838200" y="3597244"/>
            <a:ext cx="6097162" cy="368755"/>
          </a:xfrm>
          <a:prstGeom prst="rect">
            <a:avLst/>
          </a:prstGeom>
          <a:noFill/>
        </p:spPr>
        <p:txBody>
          <a:bodyPr wrap="square">
            <a:spAutoFit/>
          </a:bodyPr>
          <a:lstStyle/>
          <a:p>
            <a:pPr marL="0" marR="0">
              <a:lnSpc>
                <a:spcPct val="107000"/>
              </a:lnSpc>
              <a:spcBef>
                <a:spcPts val="200"/>
              </a:spcBef>
              <a:spcAft>
                <a:spcPts val="0"/>
              </a:spcAft>
            </a:pPr>
            <a:r>
              <a:rPr lang="es-HN" sz="1800" b="1" dirty="0">
                <a:effectLst/>
                <a:latin typeface="Times New Roman" panose="02020603050405020304" pitchFamily="18" charset="0"/>
                <a:ea typeface="Times New Roman" panose="02020603050405020304" pitchFamily="18" charset="0"/>
                <a:cs typeface="Times New Roman" panose="02020603050405020304" pitchFamily="18" charset="0"/>
              </a:rPr>
              <a:t>PERPETUIDADES</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8CAF1D90-B5AA-4585-AD4B-0392A327C9E6}"/>
              </a:ext>
            </a:extLst>
          </p:cNvPr>
          <p:cNvSpPr txBox="1"/>
          <p:nvPr/>
        </p:nvSpPr>
        <p:spPr>
          <a:xfrm>
            <a:off x="911965" y="4160550"/>
            <a:ext cx="6096000" cy="1263166"/>
          </a:xfrm>
          <a:prstGeom prst="rect">
            <a:avLst/>
          </a:prstGeom>
          <a:noFill/>
        </p:spPr>
        <p:txBody>
          <a:bodyPr wrap="square">
            <a:spAutoFit/>
          </a:bodyPr>
          <a:lstStyle/>
          <a:p>
            <a:pPr marL="0" marR="0" algn="just">
              <a:lnSpc>
                <a:spcPct val="107000"/>
              </a:lnSpc>
              <a:spcBef>
                <a:spcPts val="0"/>
              </a:spcBef>
              <a:spcAft>
                <a:spcPts val="800"/>
              </a:spcAft>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Perpetuidad es una anualidad en la que los flujos de efectivo continúan por siempre. Las perpetuidades también se llaman </a:t>
            </a:r>
            <a:r>
              <a:rPr lang="es-HN" sz="1800" dirty="0" err="1">
                <a:effectLst/>
                <a:latin typeface="Times New Roman" panose="02020603050405020304" pitchFamily="18" charset="0"/>
                <a:ea typeface="Calibri" panose="020F0502020204030204" pitchFamily="34" charset="0"/>
                <a:cs typeface="Times New Roman" panose="02020603050405020304" pitchFamily="18" charset="0"/>
              </a:rPr>
              <a:t>consols</a:t>
            </a: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 en particular en Canadá y Estados Unidos El valor presente de una perpetuidad 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7A5ED0D1-51DB-4D8E-B9F5-D3814193BE3E}"/>
              </a:ext>
            </a:extLst>
          </p:cNvPr>
          <p:cNvSpPr txBox="1"/>
          <p:nvPr/>
        </p:nvSpPr>
        <p:spPr>
          <a:xfrm>
            <a:off x="911965" y="1279995"/>
            <a:ext cx="6096000" cy="1263166"/>
          </a:xfrm>
          <a:prstGeom prst="rect">
            <a:avLst/>
          </a:prstGeom>
          <a:noFill/>
        </p:spPr>
        <p:txBody>
          <a:bodyPr wrap="square">
            <a:spAutoFit/>
          </a:bodyPr>
          <a:lstStyle/>
          <a:p>
            <a:pPr marL="0" marR="0" algn="just">
              <a:lnSpc>
                <a:spcPct val="107000"/>
              </a:lnSpc>
              <a:spcBef>
                <a:spcPts val="0"/>
              </a:spcBef>
              <a:spcAft>
                <a:spcPts val="800"/>
              </a:spcAft>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Una anualidad en la que los flujos de efectivo ocurren al principio del periodo. Casi cualquier tipo de arreglo en el que se debe prepagar la misma cantidad cada periodo es una anualidad adelantada.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Imagen 5">
            <a:extLst>
              <a:ext uri="{FF2B5EF4-FFF2-40B4-BE49-F238E27FC236}">
                <a16:creationId xmlns:a16="http://schemas.microsoft.com/office/drawing/2014/main" id="{CC530B92-CB33-4A0D-A46F-A0D9B248CF3E}"/>
              </a:ext>
            </a:extLst>
          </p:cNvPr>
          <p:cNvPicPr>
            <a:picLocks noChangeAspect="1"/>
          </p:cNvPicPr>
          <p:nvPr/>
        </p:nvPicPr>
        <p:blipFill>
          <a:blip r:embed="rId3"/>
          <a:stretch>
            <a:fillRect/>
          </a:stretch>
        </p:blipFill>
        <p:spPr>
          <a:xfrm>
            <a:off x="1118445" y="5682828"/>
            <a:ext cx="3373683" cy="484186"/>
          </a:xfrm>
          <a:prstGeom prst="rect">
            <a:avLst/>
          </a:prstGeom>
        </p:spPr>
      </p:pic>
    </p:spTree>
    <p:extLst>
      <p:ext uri="{BB962C8B-B14F-4D97-AF65-F5344CB8AC3E}">
        <p14:creationId xmlns:p14="http://schemas.microsoft.com/office/powerpoint/2010/main" val="1336970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11">
            <a:extLst>
              <a:ext uri="{FF2B5EF4-FFF2-40B4-BE49-F238E27FC236}">
                <a16:creationId xmlns:a16="http://schemas.microsoft.com/office/drawing/2014/main" id="{DCDF304D-5D4E-415B-8303-3E34511BBA4C}"/>
              </a:ext>
            </a:extLst>
          </p:cNvPr>
          <p:cNvPicPr>
            <a:picLocks noGrp="1" noChangeAspect="1"/>
          </p:cNvPicPr>
          <p:nvPr>
            <p:ph idx="1"/>
          </p:nvPr>
        </p:nvPicPr>
        <p:blipFill>
          <a:blip r:embed="rId2"/>
          <a:stretch>
            <a:fillRect/>
          </a:stretch>
        </p:blipFill>
        <p:spPr>
          <a:xfrm>
            <a:off x="5848350" y="1642655"/>
            <a:ext cx="5890683" cy="3725856"/>
          </a:xfrm>
          <a:prstGeom prst="rect">
            <a:avLst/>
          </a:prstGeom>
        </p:spPr>
      </p:pic>
      <p:sp>
        <p:nvSpPr>
          <p:cNvPr id="11" name="Freeform: Shape 10">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8D6B70-26F7-4684-A623-5E3BD5745E0A}"/>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3800" kern="1200">
                <a:solidFill>
                  <a:schemeClr val="tx1"/>
                </a:solidFill>
                <a:effectLst/>
                <a:latin typeface="+mj-lt"/>
                <a:ea typeface="+mj-ea"/>
                <a:cs typeface="+mj-cs"/>
              </a:rPr>
              <a:t>Tabla 6.2 Resumen de cálculos de anualidades y perpetuidades</a:t>
            </a:r>
            <a:endParaRPr lang="en-US" sz="3800" kern="1200">
              <a:solidFill>
                <a:schemeClr val="tx1"/>
              </a:solidFill>
              <a:latin typeface="+mj-lt"/>
              <a:ea typeface="+mj-ea"/>
              <a:cs typeface="+mj-cs"/>
            </a:endParaRPr>
          </a:p>
        </p:txBody>
      </p:sp>
    </p:spTree>
    <p:extLst>
      <p:ext uri="{BB962C8B-B14F-4D97-AF65-F5344CB8AC3E}">
        <p14:creationId xmlns:p14="http://schemas.microsoft.com/office/powerpoint/2010/main" val="275627207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F45C6-B2B1-4A84-893A-5F28B1AA3336}"/>
              </a:ext>
            </a:extLst>
          </p:cNvPr>
          <p:cNvSpPr>
            <a:spLocks noGrp="1"/>
          </p:cNvSpPr>
          <p:nvPr>
            <p:ph type="title"/>
          </p:nvPr>
        </p:nvSpPr>
        <p:spPr/>
        <p:txBody>
          <a:bodyPr/>
          <a:lstStyle/>
          <a:p>
            <a:r>
              <a:rPr lang="es-HN" sz="1800" b="1" dirty="0">
                <a:effectLst/>
                <a:latin typeface="Times New Roman" panose="02020603050405020304" pitchFamily="18" charset="0"/>
                <a:ea typeface="Times New Roman" panose="02020603050405020304" pitchFamily="18" charset="0"/>
                <a:cs typeface="Times New Roman" panose="02020603050405020304" pitchFamily="18" charset="0"/>
              </a:rPr>
              <a:t>ANUALIDADES Y PERPETUIDADES CRECIENTES</a:t>
            </a: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C2B44552-3006-4752-9B34-CBD435B67155}"/>
              </a:ext>
            </a:extLst>
          </p:cNvPr>
          <p:cNvSpPr>
            <a:spLocks noGrp="1"/>
          </p:cNvSpPr>
          <p:nvPr>
            <p:ph idx="1"/>
          </p:nvPr>
        </p:nvSpPr>
        <p:spPr>
          <a:xfrm>
            <a:off x="838200" y="1825625"/>
            <a:ext cx="10324253" cy="1208828"/>
          </a:xfrm>
        </p:spPr>
        <p:txBody>
          <a:bodyPr/>
          <a:lstStyle/>
          <a:p>
            <a:pPr marL="0" indent="0">
              <a:buNone/>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Las anualidades tienen pagos que crecen con el paso del tiempo. Dadas las presiones inflacionarias que existen en la economía, muchos inversores quieren que los pagos que se les hagan vayan incrementando de acuerdo al ritmo de la inflación para que su poder adquisitivo se mantenga intacto.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2050" name="Imagen 6">
            <a:extLst>
              <a:ext uri="{FF2B5EF4-FFF2-40B4-BE49-F238E27FC236}">
                <a16:creationId xmlns:a16="http://schemas.microsoft.com/office/drawing/2014/main" id="{8D3839AD-A7D4-43C6-B829-3894755C7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3111500"/>
            <a:ext cx="5439716" cy="712048"/>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n 7">
            <a:extLst>
              <a:ext uri="{FF2B5EF4-FFF2-40B4-BE49-F238E27FC236}">
                <a16:creationId xmlns:a16="http://schemas.microsoft.com/office/drawing/2014/main" id="{AE827A93-4D47-47B2-BBED-57B1E21B2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529" y="4446694"/>
            <a:ext cx="4948844" cy="44662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7E525E5-A8A3-4A3D-BBF9-B4477D2EADA6}"/>
              </a:ext>
            </a:extLst>
          </p:cNvPr>
          <p:cNvSpPr>
            <a:spLocks noChangeArrowheads="1"/>
          </p:cNvSpPr>
          <p:nvPr/>
        </p:nvSpPr>
        <p:spPr bwMode="auto">
          <a:xfrm>
            <a:off x="1117600" y="382354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F6827C0A-4EF8-4323-8483-3C998E15DD72}"/>
              </a:ext>
            </a:extLst>
          </p:cNvPr>
          <p:cNvSpPr>
            <a:spLocks noChangeArrowheads="1"/>
          </p:cNvSpPr>
          <p:nvPr/>
        </p:nvSpPr>
        <p:spPr bwMode="auto">
          <a:xfrm>
            <a:off x="4996872" y="3266778"/>
            <a:ext cx="267731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HN"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[6.5]</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8E59C27E-1F06-426A-A921-3AC581BB75AC}"/>
              </a:ext>
            </a:extLst>
          </p:cNvPr>
          <p:cNvSpPr>
            <a:spLocks noChangeArrowheads="1"/>
          </p:cNvSpPr>
          <p:nvPr/>
        </p:nvSpPr>
        <p:spPr bwMode="auto">
          <a:xfrm>
            <a:off x="5932593" y="4280748"/>
            <a:ext cx="19507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HN"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[6.6]</a:t>
            </a:r>
            <a:endParaRPr kumimoji="0" lang="es-HN"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0359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a:extLst>
              <a:ext uri="{FF2B5EF4-FFF2-40B4-BE49-F238E27FC236}">
                <a16:creationId xmlns:a16="http://schemas.microsoft.com/office/drawing/2014/main" id="{FA2397D4-28C4-9A4D-288E-F7795FE536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5"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C1648-71E6-4CCD-A6DB-4CCE12CA81A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pPr marL="0" marR="0">
              <a:spcBef>
                <a:spcPts val="0"/>
              </a:spcBef>
              <a:spcAft>
                <a:spcPts val="800"/>
              </a:spcAft>
            </a:pPr>
            <a:r>
              <a:rPr lang="es-HN" sz="44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br>
              <a:rPr lang="en-US" sz="44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r>
              <a:rPr lang="es-HN" sz="44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COMPARACIÓN DE TASAS: EL EFECTO DE LA CAPITALIZACIÓN</a:t>
            </a:r>
            <a:br>
              <a:rPr lang="en-US" sz="44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4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4400">
              <a:solidFill>
                <a:srgbClr val="FFFFFF"/>
              </a:solidFill>
            </a:endParaRPr>
          </a:p>
        </p:txBody>
      </p:sp>
      <p:sp>
        <p:nvSpPr>
          <p:cNvPr id="3" name="Subtitle 2">
            <a:extLst>
              <a:ext uri="{FF2B5EF4-FFF2-40B4-BE49-F238E27FC236}">
                <a16:creationId xmlns:a16="http://schemas.microsoft.com/office/drawing/2014/main" id="{098B1C11-FD99-4113-8DE8-FEBDB239B0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1471723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F4A71-854C-4DE2-B3AC-44C8C95B250E}"/>
              </a:ext>
            </a:extLst>
          </p:cNvPr>
          <p:cNvSpPr>
            <a:spLocks noGrp="1"/>
          </p:cNvSpPr>
          <p:nvPr>
            <p:ph type="title"/>
          </p:nvPr>
        </p:nvSpPr>
        <p:spPr/>
        <p:txBody>
          <a:bodyPr/>
          <a:lstStyle/>
          <a:p>
            <a:r>
              <a:rPr lang="es-HN" sz="1800" b="1" dirty="0">
                <a:effectLst/>
                <a:latin typeface="Times New Roman" panose="02020603050405020304" pitchFamily="18" charset="0"/>
                <a:ea typeface="Times New Roman" panose="02020603050405020304" pitchFamily="18" charset="0"/>
                <a:cs typeface="Times New Roman" panose="02020603050405020304" pitchFamily="18" charset="0"/>
              </a:rPr>
              <a:t>TASAS ANUALES EFECTIVAS Y COMPUESTAS</a:t>
            </a:r>
            <a:endParaRPr lang="en-US" dirty="0"/>
          </a:p>
        </p:txBody>
      </p:sp>
      <p:sp>
        <p:nvSpPr>
          <p:cNvPr id="3" name="Content Placeholder 2">
            <a:extLst>
              <a:ext uri="{FF2B5EF4-FFF2-40B4-BE49-F238E27FC236}">
                <a16:creationId xmlns:a16="http://schemas.microsoft.com/office/drawing/2014/main" id="{B064180D-DDBB-4AF2-AAD4-47309DC4A2FE}"/>
              </a:ext>
            </a:extLst>
          </p:cNvPr>
          <p:cNvSpPr>
            <a:spLocks noGrp="1"/>
          </p:cNvSpPr>
          <p:nvPr>
            <p:ph idx="1"/>
          </p:nvPr>
        </p:nvSpPr>
        <p:spPr/>
        <p:txBody>
          <a:bodyPr/>
          <a:lstStyle/>
          <a:p>
            <a:pPr marL="0" marR="0" indent="0">
              <a:lnSpc>
                <a:spcPct val="107000"/>
              </a:lnSpc>
              <a:spcBef>
                <a:spcPts val="0"/>
              </a:spcBef>
              <a:spcAft>
                <a:spcPts val="800"/>
              </a:spcAft>
              <a:buNone/>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Tasa de interés declarada Es la tasa de interés expresada en términos del pago de interés que se hace cada periodo. También se le conoce como tasa de interés cotizada.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Tasa anual efectiva (TAE) Es la tasa de interés expresada como si el interés se hiciera compuesto una vez al año.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22514862-1E56-4FE3-AB82-629748A371D8}"/>
              </a:ext>
            </a:extLst>
          </p:cNvPr>
          <p:cNvSpPr txBox="1"/>
          <p:nvPr/>
        </p:nvSpPr>
        <p:spPr>
          <a:xfrm>
            <a:off x="900854" y="4554401"/>
            <a:ext cx="6096000" cy="665118"/>
          </a:xfrm>
          <a:prstGeom prst="rect">
            <a:avLst/>
          </a:prstGeom>
          <a:noFill/>
        </p:spPr>
        <p:txBody>
          <a:bodyPr wrap="square">
            <a:spAutoFit/>
          </a:bodyPr>
          <a:lstStyle/>
          <a:p>
            <a:pPr marL="0" marR="0">
              <a:lnSpc>
                <a:spcPct val="107000"/>
              </a:lnSpc>
              <a:spcBef>
                <a:spcPts val="200"/>
              </a:spcBef>
              <a:spcAft>
                <a:spcPts val="0"/>
              </a:spcAft>
            </a:pPr>
            <a:r>
              <a:rPr lang="es-HN" sz="1800" b="1" dirty="0">
                <a:effectLst/>
                <a:latin typeface="Times New Roman" panose="02020603050405020304" pitchFamily="18" charset="0"/>
                <a:ea typeface="Times New Roman" panose="02020603050405020304" pitchFamily="18" charset="0"/>
                <a:cs typeface="Times New Roman" panose="02020603050405020304" pitchFamily="18" charset="0"/>
              </a:rPr>
              <a:t>CÁLCULO Y COMPARACIÓN DE TASAS ANUALES EFECTIVAS</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Imagen 8">
            <a:extLst>
              <a:ext uri="{FF2B5EF4-FFF2-40B4-BE49-F238E27FC236}">
                <a16:creationId xmlns:a16="http://schemas.microsoft.com/office/drawing/2014/main" id="{F5FDF51A-2886-4D5C-AE10-160422FEA855}"/>
              </a:ext>
            </a:extLst>
          </p:cNvPr>
          <p:cNvPicPr>
            <a:picLocks noChangeAspect="1"/>
          </p:cNvPicPr>
          <p:nvPr/>
        </p:nvPicPr>
        <p:blipFill>
          <a:blip r:embed="rId2"/>
          <a:stretch>
            <a:fillRect/>
          </a:stretch>
        </p:blipFill>
        <p:spPr>
          <a:xfrm>
            <a:off x="1003193" y="5594774"/>
            <a:ext cx="3264059" cy="399944"/>
          </a:xfrm>
          <a:prstGeom prst="rect">
            <a:avLst/>
          </a:prstGeom>
        </p:spPr>
      </p:pic>
    </p:spTree>
    <p:extLst>
      <p:ext uri="{BB962C8B-B14F-4D97-AF65-F5344CB8AC3E}">
        <p14:creationId xmlns:p14="http://schemas.microsoft.com/office/powerpoint/2010/main" val="1620344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14C85-071C-4C1B-9C4F-E0C702840D11}"/>
              </a:ext>
            </a:extLst>
          </p:cNvPr>
          <p:cNvSpPr>
            <a:spLocks noGrp="1"/>
          </p:cNvSpPr>
          <p:nvPr>
            <p:ph type="title"/>
          </p:nvPr>
        </p:nvSpPr>
        <p:spPr/>
        <p:txBody>
          <a:bodyPr/>
          <a:lstStyle/>
          <a:p>
            <a:r>
              <a:rPr lang="es-HN" sz="1800" b="1" dirty="0">
                <a:effectLst/>
                <a:latin typeface="Times New Roman" panose="02020603050405020304" pitchFamily="18" charset="0"/>
                <a:ea typeface="Times New Roman" panose="02020603050405020304" pitchFamily="18" charset="0"/>
                <a:cs typeface="Times New Roman" panose="02020603050405020304" pitchFamily="18" charset="0"/>
              </a:rPr>
              <a:t>TASA ANUAL EFECTIVA Y TASA PORCENTUAL ANUAL</a:t>
            </a:r>
            <a:br>
              <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0C43A647-3341-4413-837A-CC4CDF62E9DB}"/>
              </a:ext>
            </a:extLst>
          </p:cNvPr>
          <p:cNvSpPr>
            <a:spLocks noGrp="1"/>
          </p:cNvSpPr>
          <p:nvPr>
            <p:ph idx="1"/>
          </p:nvPr>
        </p:nvSpPr>
        <p:spPr>
          <a:xfrm>
            <a:off x="838200" y="1825625"/>
            <a:ext cx="10515600" cy="2475442"/>
          </a:xfrm>
        </p:spPr>
        <p:txBody>
          <a:bodyPr/>
          <a:lstStyle/>
          <a:p>
            <a:pPr marL="0" marR="0" indent="0" algn="just">
              <a:lnSpc>
                <a:spcPct val="107000"/>
              </a:lnSpc>
              <a:spcBef>
                <a:spcPts val="0"/>
              </a:spcBef>
              <a:spcAft>
                <a:spcPts val="800"/>
              </a:spcAft>
              <a:buNone/>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Tasa porcentual anual Es la tasa de interés que se cobra por periodo, multiplicada por el número de periodos por año.</a:t>
            </a:r>
          </a:p>
          <a:p>
            <a:pPr marL="0" marR="0" indent="0" algn="just">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just">
              <a:lnSpc>
                <a:spcPct val="107000"/>
              </a:lnSpc>
              <a:spcBef>
                <a:spcPts val="0"/>
              </a:spcBef>
              <a:spcAft>
                <a:spcPts val="800"/>
              </a:spcAft>
              <a:buNone/>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En ocasiones hay confusiones sobre si una tasa es o no una tasa anual efectiva. Un caso que sirve de ejemplo concierne a lo que se llama tasa porcentual anual o TPA sobre un préstamo. Las leyes sobre la veracidad o transparencia en las condiciones de los préstamos requieren que los prestamistas revelen una TPA virtualmente sobre todos los préstamos al consumidor.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621C7B-C513-4229-93FB-4C207AA0DE9D}"/>
              </a:ext>
            </a:extLst>
          </p:cNvPr>
          <p:cNvSpPr txBox="1"/>
          <p:nvPr/>
        </p:nvSpPr>
        <p:spPr>
          <a:xfrm>
            <a:off x="838200" y="4533249"/>
            <a:ext cx="6096000" cy="368755"/>
          </a:xfrm>
          <a:prstGeom prst="rect">
            <a:avLst/>
          </a:prstGeom>
          <a:noFill/>
        </p:spPr>
        <p:txBody>
          <a:bodyPr wrap="square">
            <a:spAutoFit/>
          </a:bodyPr>
          <a:lstStyle/>
          <a:p>
            <a:pPr marL="0" marR="0">
              <a:lnSpc>
                <a:spcPct val="107000"/>
              </a:lnSpc>
              <a:spcBef>
                <a:spcPts val="200"/>
              </a:spcBef>
              <a:spcAft>
                <a:spcPts val="0"/>
              </a:spcAft>
            </a:pPr>
            <a:r>
              <a:rPr lang="es-HN" sz="1800" b="1" dirty="0">
                <a:effectLst/>
                <a:latin typeface="Times New Roman" panose="02020603050405020304" pitchFamily="18" charset="0"/>
                <a:ea typeface="Times New Roman" panose="02020603050405020304" pitchFamily="18" charset="0"/>
                <a:cs typeface="Times New Roman" panose="02020603050405020304" pitchFamily="18" charset="0"/>
              </a:rPr>
              <a:t>COMPOSICIÓN CONTINUA</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Rectangle 2">
            <a:extLst>
              <a:ext uri="{FF2B5EF4-FFF2-40B4-BE49-F238E27FC236}">
                <a16:creationId xmlns:a16="http://schemas.microsoft.com/office/drawing/2014/main" id="{650DACA0-4A35-4B29-8E14-E7A786231859}"/>
              </a:ext>
            </a:extLst>
          </p:cNvPr>
          <p:cNvSpPr>
            <a:spLocks noChangeArrowheads="1"/>
          </p:cNvSpPr>
          <p:nvPr/>
        </p:nvSpPr>
        <p:spPr bwMode="auto">
          <a:xfrm>
            <a:off x="941494" y="5070399"/>
            <a:ext cx="156607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HN"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TAE se acerca a:</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pic>
        <p:nvPicPr>
          <p:cNvPr id="3073" name="Imagen 9">
            <a:extLst>
              <a:ext uri="{FF2B5EF4-FFF2-40B4-BE49-F238E27FC236}">
                <a16:creationId xmlns:a16="http://schemas.microsoft.com/office/drawing/2014/main" id="{8FB38C40-398F-4F3A-AFC0-9F5EEE266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1494" y="5591386"/>
            <a:ext cx="1066800" cy="2857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103A756D-5F86-407F-A5A7-3FD8D0D4D95E}"/>
              </a:ext>
            </a:extLst>
          </p:cNvPr>
          <p:cNvSpPr>
            <a:spLocks noChangeArrowheads="1"/>
          </p:cNvSpPr>
          <p:nvPr/>
        </p:nvSpPr>
        <p:spPr bwMode="auto">
          <a:xfrm>
            <a:off x="941494" y="5767190"/>
            <a:ext cx="1208362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HN"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[6.8]</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HN"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La tabla 6.3 ilustra las TAE que resultan cuando se calcula 10% de inter</a:t>
            </a:r>
            <a:r>
              <a:rPr kumimoji="0" lang="es-HN"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a:t>
            </a:r>
            <a:r>
              <a:rPr kumimoji="0" lang="es-HN"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a intervalos cada vez m</a:t>
            </a:r>
            <a:r>
              <a:rPr kumimoji="0" lang="es-HN" altLang="en-US" sz="1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á</a:t>
            </a:r>
            <a:r>
              <a:rPr kumimoji="0" lang="es-HN" altLang="en-US" sz="16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 cortos.</a:t>
            </a:r>
            <a:endParaRPr kumimoji="0" lang="es-HN" altLang="en-US"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22173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C0A7203-31C0-4BE6-80D9-E07A161497E4}"/>
              </a:ext>
            </a:extLst>
          </p:cNvPr>
          <p:cNvSpPr>
            <a:spLocks noGrp="1"/>
          </p:cNvSpPr>
          <p:nvPr>
            <p:ph type="title"/>
          </p:nvPr>
        </p:nvSpPr>
        <p:spPr>
          <a:xfrm>
            <a:off x="833002" y="448253"/>
            <a:ext cx="10520702" cy="1325563"/>
          </a:xfrm>
        </p:spPr>
        <p:txBody>
          <a:bodyPr>
            <a:normAutofit/>
          </a:bodyPr>
          <a:lstStyle/>
          <a:p>
            <a:r>
              <a:rPr lang="es-HN">
                <a:effectLst/>
                <a:latin typeface="Times New Roman" panose="02020603050405020304" pitchFamily="18" charset="0"/>
                <a:ea typeface="Calibri" panose="020F0502020204030204" pitchFamily="34" charset="0"/>
                <a:cs typeface="Times New Roman" panose="02020603050405020304" pitchFamily="18" charset="0"/>
              </a:rPr>
              <a:t>Tabla 6.3 Frecuencia de la composición y tasas anuales efectivas</a:t>
            </a:r>
            <a:endParaRPr lang="en-US" dirty="0"/>
          </a:p>
        </p:txBody>
      </p:sp>
      <p:sp>
        <p:nvSpPr>
          <p:cNvPr id="8" name="Content Placeholder 7">
            <a:extLst>
              <a:ext uri="{FF2B5EF4-FFF2-40B4-BE49-F238E27FC236}">
                <a16:creationId xmlns:a16="http://schemas.microsoft.com/office/drawing/2014/main" id="{6DFA3CC4-09AD-4CEB-B796-CD00BC00AC7A}"/>
              </a:ext>
            </a:extLst>
          </p:cNvPr>
          <p:cNvSpPr>
            <a:spLocks noGrp="1"/>
          </p:cNvSpPr>
          <p:nvPr>
            <p:ph idx="1"/>
          </p:nvPr>
        </p:nvSpPr>
        <p:spPr>
          <a:xfrm>
            <a:off x="838200" y="2191807"/>
            <a:ext cx="4936067" cy="3985155"/>
          </a:xfrm>
        </p:spPr>
        <p:txBody>
          <a:bodyPr>
            <a:normAutofit/>
          </a:bodyPr>
          <a:lstStyle/>
          <a:p>
            <a:endParaRPr lang="en-US" sz="2000"/>
          </a:p>
        </p:txBody>
      </p:sp>
      <p:pic>
        <p:nvPicPr>
          <p:cNvPr id="4" name="Imagen 10">
            <a:extLst>
              <a:ext uri="{FF2B5EF4-FFF2-40B4-BE49-F238E27FC236}">
                <a16:creationId xmlns:a16="http://schemas.microsoft.com/office/drawing/2014/main" id="{BABF1D59-1DE6-43D7-8376-DD1FF2975F61}"/>
              </a:ext>
            </a:extLst>
          </p:cNvPr>
          <p:cNvPicPr>
            <a:picLocks noChangeAspect="1"/>
          </p:cNvPicPr>
          <p:nvPr/>
        </p:nvPicPr>
        <p:blipFill>
          <a:blip r:embed="rId2"/>
          <a:stretch>
            <a:fillRect/>
          </a:stretch>
        </p:blipFill>
        <p:spPr>
          <a:xfrm>
            <a:off x="6417734" y="3326760"/>
            <a:ext cx="4935970" cy="1715249"/>
          </a:xfrm>
          <a:prstGeom prst="rect">
            <a:avLst/>
          </a:prstGeom>
        </p:spPr>
      </p:pic>
    </p:spTree>
    <p:extLst>
      <p:ext uri="{BB962C8B-B14F-4D97-AF65-F5344CB8AC3E}">
        <p14:creationId xmlns:p14="http://schemas.microsoft.com/office/powerpoint/2010/main" val="64618626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BB6FD35-FB98-429D-85C1-E6B765A113D5}"/>
              </a:ext>
            </a:extLst>
          </p:cNvPr>
          <p:cNvSpPr>
            <a:spLocks noGrp="1"/>
          </p:cNvSpPr>
          <p:nvPr>
            <p:ph type="title"/>
          </p:nvPr>
        </p:nvSpPr>
        <p:spPr>
          <a:xfrm>
            <a:off x="833002" y="365125"/>
            <a:ext cx="10520702" cy="1325563"/>
          </a:xfrm>
        </p:spPr>
        <p:txBody>
          <a:bodyPr>
            <a:normAutofit/>
          </a:bodyPr>
          <a:lstStyle/>
          <a:p>
            <a:r>
              <a:rPr lang="es-HN"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TIPOS DE PRÉSTAMOS Y AMORTIZACIÓN DE PRÉSTAMOS</a:t>
            </a:r>
            <a:endParaRPr lang="en-US">
              <a:solidFill>
                <a:srgbClr val="FFFFFF"/>
              </a:solidFill>
            </a:endParaRPr>
          </a:p>
        </p:txBody>
      </p:sp>
      <p:sp>
        <p:nvSpPr>
          <p:cNvPr id="3" name="Content Placeholder 2">
            <a:extLst>
              <a:ext uri="{FF2B5EF4-FFF2-40B4-BE49-F238E27FC236}">
                <a16:creationId xmlns:a16="http://schemas.microsoft.com/office/drawing/2014/main" id="{A982B81D-FBDC-4F08-B4BB-13E31FDFA64F}"/>
              </a:ext>
            </a:extLst>
          </p:cNvPr>
          <p:cNvSpPr>
            <a:spLocks noGrp="1"/>
          </p:cNvSpPr>
          <p:nvPr>
            <p:ph idx="1"/>
          </p:nvPr>
        </p:nvSpPr>
        <p:spPr>
          <a:xfrm>
            <a:off x="838201" y="2022601"/>
            <a:ext cx="10515598" cy="4154361"/>
          </a:xfrm>
        </p:spPr>
        <p:txBody>
          <a:bodyPr>
            <a:normAutofit/>
          </a:bodyPr>
          <a:lstStyle/>
          <a:p>
            <a:pPr marL="0" marR="0" indent="0">
              <a:spcBef>
                <a:spcPts val="200"/>
              </a:spcBef>
              <a:spcAft>
                <a:spcPts val="0"/>
              </a:spcAft>
              <a:buNone/>
            </a:pPr>
            <a:r>
              <a:rPr lang="es-HN" sz="14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PRÉSTAMOS A DESCUENTO PURO</a:t>
            </a:r>
            <a:endParaRPr lang="en-US" sz="14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s-HN" sz="14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El préstamo a descuento puro es la forma más sencilla de un empréstito. Con un algo así, el deudor recibe el dinero hoy y reembolsa una sola suma total en algún momento en el futuro. Por ejemplo, un préstamo a descuento puro a 10% por un año requeriría que el deudor pagara 1.10 dentro de un año por cada dólar que pidió prestado hoy.</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s-HN" sz="14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200"/>
              </a:spcBef>
              <a:spcAft>
                <a:spcPts val="0"/>
              </a:spcAft>
              <a:buNone/>
            </a:pPr>
            <a:r>
              <a:rPr lang="es-HN" sz="14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PRÉSTAMOS SÓLO DE INTERÉS</a:t>
            </a:r>
            <a:endParaRPr lang="en-US" sz="14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s-HN" sz="14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Un segundo tipo de plan de reembolso de préstamos requiere que el deudor pague interés cada periodo y que pague el principal total (la cantidad del préstamo original) en algún momento futuro. Los préstamos con ese tipo de plan de pago se conocen como préstamos sólo de interés. Observe que sólo hay un periodo; un préstamo a descuento puro y un préstamo sólo de interés significan lo mismo.</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s-HN" sz="14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200"/>
              </a:spcBef>
              <a:spcAft>
                <a:spcPts val="0"/>
              </a:spcAft>
              <a:buNone/>
            </a:pPr>
            <a:r>
              <a:rPr lang="es-HN" sz="14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PRÉSTAMOS AMORTIZADOS</a:t>
            </a:r>
            <a:endParaRPr lang="en-US" sz="14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indent="0">
              <a:spcBef>
                <a:spcPts val="0"/>
              </a:spcBef>
              <a:spcAft>
                <a:spcPts val="800"/>
              </a:spcAft>
              <a:buNone/>
            </a:pPr>
            <a:r>
              <a:rPr lang="es-HN" sz="1400">
                <a:solidFill>
                  <a:srgbClr val="FFFFFF"/>
                </a:solidFill>
                <a:effectLst/>
                <a:latin typeface="Times New Roman" panose="02020603050405020304" pitchFamily="18" charset="0"/>
                <a:ea typeface="Calibri" panose="020F0502020204030204" pitchFamily="34" charset="0"/>
                <a:cs typeface="Times New Roman" panose="02020603050405020304" pitchFamily="18" charset="0"/>
              </a:rPr>
              <a:t>Con un préstamo a descuento puro o sólo de interés, el principal se reembolsa todo de una sola vez. Una opción es un préstamo amortizado, con el cual el prestamista podría estipular que el deudor reembolse partes de la cantidad del préstamo a lo largo del tiempo. El proceso de prever que un préstamo se liquide mediante reducciones regulares del principal se conoce como amortización del préstamo.</a:t>
            </a:r>
            <a:endPar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400">
              <a:solidFill>
                <a:srgbClr val="FFFFFF"/>
              </a:solidFill>
            </a:endParaRPr>
          </a:p>
        </p:txBody>
      </p:sp>
    </p:spTree>
    <p:extLst>
      <p:ext uri="{BB962C8B-B14F-4D97-AF65-F5344CB8AC3E}">
        <p14:creationId xmlns:p14="http://schemas.microsoft.com/office/powerpoint/2010/main" val="390372554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3C47C2-33A2-44B2-BEAB-FEB679075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3324"/>
            <a:ext cx="12192000" cy="686132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3">
            <a:extLst>
              <a:ext uri="{FF2B5EF4-FFF2-40B4-BE49-F238E27FC236}">
                <a16:creationId xmlns:a16="http://schemas.microsoft.com/office/drawing/2014/main" id="{AD182BA8-54AD-4D9F-8264-B0FA8BB47D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46925"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16">
            <a:extLst>
              <a:ext uri="{FF2B5EF4-FFF2-40B4-BE49-F238E27FC236}">
                <a16:creationId xmlns:a16="http://schemas.microsoft.com/office/drawing/2014/main" id="{4ED83379-0499-45E1-AB78-6AA230F96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9"/>
            <a:ext cx="9324977" cy="6858479"/>
          </a:xfrm>
          <a:custGeom>
            <a:avLst/>
            <a:gdLst>
              <a:gd name="connsiteX0" fmla="*/ 1246925 w 9324977"/>
              <a:gd name="connsiteY0" fmla="*/ 0 h 6858479"/>
              <a:gd name="connsiteX1" fmla="*/ 5076797 w 9324977"/>
              <a:gd name="connsiteY1" fmla="*/ 0 h 6858479"/>
              <a:gd name="connsiteX2" fmla="*/ 6143025 w 9324977"/>
              <a:gd name="connsiteY2" fmla="*/ 0 h 6858479"/>
              <a:gd name="connsiteX3" fmla="*/ 6148602 w 9324977"/>
              <a:gd name="connsiteY3" fmla="*/ 0 h 6858479"/>
              <a:gd name="connsiteX4" fmla="*/ 9324977 w 9324977"/>
              <a:gd name="connsiteY4" fmla="*/ 6858478 h 6858479"/>
              <a:gd name="connsiteX5" fmla="*/ 3359025 w 9324977"/>
              <a:gd name="connsiteY5" fmla="*/ 6858478 h 6858479"/>
              <a:gd name="connsiteX6" fmla="*/ 3359025 w 9324977"/>
              <a:gd name="connsiteY6" fmla="*/ 6858479 h 6858479"/>
              <a:gd name="connsiteX7" fmla="*/ 0 w 9324977"/>
              <a:gd name="connsiteY7" fmla="*/ 6858479 h 6858479"/>
              <a:gd name="connsiteX8" fmla="*/ 0 w 9324977"/>
              <a:gd name="connsiteY8" fmla="*/ 479 h 6858479"/>
              <a:gd name="connsiteX9" fmla="*/ 1246925 w 9324977"/>
              <a:gd name="connsiteY9" fmla="*/ 479 h 685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977" h="6858479">
                <a:moveTo>
                  <a:pt x="1246925" y="0"/>
                </a:moveTo>
                <a:lnTo>
                  <a:pt x="5076797" y="0"/>
                </a:lnTo>
                <a:lnTo>
                  <a:pt x="6143025" y="0"/>
                </a:lnTo>
                <a:lnTo>
                  <a:pt x="6148602" y="0"/>
                </a:lnTo>
                <a:lnTo>
                  <a:pt x="9324977" y="6858478"/>
                </a:lnTo>
                <a:lnTo>
                  <a:pt x="3359025" y="6858478"/>
                </a:lnTo>
                <a:lnTo>
                  <a:pt x="3359025" y="6858479"/>
                </a:lnTo>
                <a:lnTo>
                  <a:pt x="0" y="6858479"/>
                </a:lnTo>
                <a:lnTo>
                  <a:pt x="0" y="479"/>
                </a:lnTo>
                <a:lnTo>
                  <a:pt x="124692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agen 11" descr="Una persona sonriendo&#10;&#10;Descripción generada automáticamente">
            <a:extLst>
              <a:ext uri="{FF2B5EF4-FFF2-40B4-BE49-F238E27FC236}">
                <a16:creationId xmlns:a16="http://schemas.microsoft.com/office/drawing/2014/main" id="{3CE70AE4-3416-4855-9F02-4CBEBABAE852}"/>
              </a:ext>
            </a:extLst>
          </p:cNvPr>
          <p:cNvPicPr>
            <a:picLocks noChangeAspect="1"/>
          </p:cNvPicPr>
          <p:nvPr/>
        </p:nvPicPr>
        <p:blipFill>
          <a:blip r:embed="rId2"/>
          <a:stretch>
            <a:fillRect/>
          </a:stretch>
        </p:blipFill>
        <p:spPr>
          <a:xfrm>
            <a:off x="2799844" y="3314390"/>
            <a:ext cx="1057485" cy="1270560"/>
          </a:xfrm>
          <a:prstGeom prst="rect">
            <a:avLst/>
          </a:prstGeom>
        </p:spPr>
      </p:pic>
      <p:pic>
        <p:nvPicPr>
          <p:cNvPr id="9" name="Imagen 8" descr="La cara de una persona&#10;&#10;Descripción generada automáticamente">
            <a:extLst>
              <a:ext uri="{FF2B5EF4-FFF2-40B4-BE49-F238E27FC236}">
                <a16:creationId xmlns:a16="http://schemas.microsoft.com/office/drawing/2014/main" id="{0534009C-2A2B-4035-9C1D-231FEDF4C823}"/>
              </a:ext>
            </a:extLst>
          </p:cNvPr>
          <p:cNvPicPr>
            <a:picLocks noChangeAspect="1"/>
          </p:cNvPicPr>
          <p:nvPr/>
        </p:nvPicPr>
        <p:blipFill>
          <a:blip r:embed="rId3"/>
          <a:stretch>
            <a:fillRect/>
          </a:stretch>
        </p:blipFill>
        <p:spPr>
          <a:xfrm>
            <a:off x="600761" y="3263542"/>
            <a:ext cx="1175860" cy="1349477"/>
          </a:xfrm>
          <a:prstGeom prst="rect">
            <a:avLst/>
          </a:prstGeom>
        </p:spPr>
      </p:pic>
      <p:sp>
        <p:nvSpPr>
          <p:cNvPr id="11" name="CuadroTexto 14">
            <a:extLst>
              <a:ext uri="{FF2B5EF4-FFF2-40B4-BE49-F238E27FC236}">
                <a16:creationId xmlns:a16="http://schemas.microsoft.com/office/drawing/2014/main" id="{BDF24DE4-DFEB-495C-8F88-EC5860BD7467}"/>
              </a:ext>
            </a:extLst>
          </p:cNvPr>
          <p:cNvSpPr txBox="1"/>
          <p:nvPr/>
        </p:nvSpPr>
        <p:spPr>
          <a:xfrm>
            <a:off x="296116" y="4605105"/>
            <a:ext cx="2272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Helen Ponce - 12143114</a:t>
            </a:r>
            <a:endParaRPr lang="es-ES" sz="1400" dirty="0"/>
          </a:p>
        </p:txBody>
      </p:sp>
      <p:pic>
        <p:nvPicPr>
          <p:cNvPr id="13" name="Imagen 9" descr="Cara de un hombre sonriendo&#10;&#10;Descripción generada automáticamente">
            <a:extLst>
              <a:ext uri="{FF2B5EF4-FFF2-40B4-BE49-F238E27FC236}">
                <a16:creationId xmlns:a16="http://schemas.microsoft.com/office/drawing/2014/main" id="{9ABD40DF-1545-476B-83D2-589E3E47EFD1}"/>
              </a:ext>
            </a:extLst>
          </p:cNvPr>
          <p:cNvPicPr>
            <a:picLocks noChangeAspect="1"/>
          </p:cNvPicPr>
          <p:nvPr/>
        </p:nvPicPr>
        <p:blipFill>
          <a:blip r:embed="rId4"/>
          <a:stretch>
            <a:fillRect/>
          </a:stretch>
        </p:blipFill>
        <p:spPr>
          <a:xfrm>
            <a:off x="3101763" y="1271874"/>
            <a:ext cx="998127" cy="1232133"/>
          </a:xfrm>
          <a:prstGeom prst="rect">
            <a:avLst/>
          </a:prstGeom>
        </p:spPr>
      </p:pic>
      <p:sp>
        <p:nvSpPr>
          <p:cNvPr id="14" name="CuadroTexto 15">
            <a:extLst>
              <a:ext uri="{FF2B5EF4-FFF2-40B4-BE49-F238E27FC236}">
                <a16:creationId xmlns:a16="http://schemas.microsoft.com/office/drawing/2014/main" id="{3095E5F2-09EB-46DF-A2AD-B73FA8565346}"/>
              </a:ext>
            </a:extLst>
          </p:cNvPr>
          <p:cNvSpPr txBox="1"/>
          <p:nvPr/>
        </p:nvSpPr>
        <p:spPr>
          <a:xfrm>
            <a:off x="2639024" y="2664041"/>
            <a:ext cx="227280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rPr>
              <a:t>Aaron Godoy - 12143054</a:t>
            </a:r>
            <a:endParaRPr lang="es-ES" sz="1400" dirty="0"/>
          </a:p>
        </p:txBody>
      </p:sp>
      <p:sp>
        <p:nvSpPr>
          <p:cNvPr id="15" name="CuadroTexto 12">
            <a:extLst>
              <a:ext uri="{FF2B5EF4-FFF2-40B4-BE49-F238E27FC236}">
                <a16:creationId xmlns:a16="http://schemas.microsoft.com/office/drawing/2014/main" id="{37C770F1-2EAA-4AF2-B3CC-E50311843B65}"/>
              </a:ext>
            </a:extLst>
          </p:cNvPr>
          <p:cNvSpPr txBox="1"/>
          <p:nvPr/>
        </p:nvSpPr>
        <p:spPr>
          <a:xfrm>
            <a:off x="293852" y="2444545"/>
            <a:ext cx="26227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dirty="0">
                <a:latin typeface="Calibri"/>
                <a:cs typeface="Segoe UI"/>
              </a:rPr>
              <a:t>​</a:t>
            </a:r>
          </a:p>
          <a:p>
            <a:r>
              <a:rPr lang="es-ES" sz="1400" b="1" dirty="0">
                <a:latin typeface="Calibri"/>
                <a:cs typeface="Segoe UI"/>
              </a:rPr>
              <a:t>Fernando Quiroz - 12143055</a:t>
            </a:r>
          </a:p>
        </p:txBody>
      </p:sp>
      <p:pic>
        <p:nvPicPr>
          <p:cNvPr id="16" name="Imagen 14" descr="Foto montaje de la cara de un hombre con traje y corbata&#10;&#10;Descripción generada automáticamente">
            <a:extLst>
              <a:ext uri="{FF2B5EF4-FFF2-40B4-BE49-F238E27FC236}">
                <a16:creationId xmlns:a16="http://schemas.microsoft.com/office/drawing/2014/main" id="{8E06DB1B-D9F0-4850-8CE5-A49628535459}"/>
              </a:ext>
            </a:extLst>
          </p:cNvPr>
          <p:cNvPicPr>
            <a:picLocks noChangeAspect="1"/>
          </p:cNvPicPr>
          <p:nvPr/>
        </p:nvPicPr>
        <p:blipFill>
          <a:blip r:embed="rId5"/>
          <a:stretch>
            <a:fillRect/>
          </a:stretch>
        </p:blipFill>
        <p:spPr>
          <a:xfrm>
            <a:off x="667190" y="1278887"/>
            <a:ext cx="1278452" cy="1278452"/>
          </a:xfrm>
          <a:prstGeom prst="rect">
            <a:avLst/>
          </a:prstGeom>
        </p:spPr>
      </p:pic>
      <p:sp>
        <p:nvSpPr>
          <p:cNvPr id="17" name="CuadroTexto 17">
            <a:extLst>
              <a:ext uri="{FF2B5EF4-FFF2-40B4-BE49-F238E27FC236}">
                <a16:creationId xmlns:a16="http://schemas.microsoft.com/office/drawing/2014/main" id="{2BFC8B67-E7C3-4058-BA61-5A0A9BFB9475}"/>
              </a:ext>
            </a:extLst>
          </p:cNvPr>
          <p:cNvSpPr txBox="1"/>
          <p:nvPr/>
        </p:nvSpPr>
        <p:spPr>
          <a:xfrm>
            <a:off x="2461955" y="4394101"/>
            <a:ext cx="22728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dirty="0">
                <a:latin typeface="Calibri"/>
                <a:cs typeface="Segoe UI"/>
              </a:rPr>
              <a:t>​</a:t>
            </a:r>
          </a:p>
          <a:p>
            <a:r>
              <a:rPr lang="es-ES" sz="1400" b="1" dirty="0">
                <a:latin typeface="Calibri"/>
                <a:cs typeface="Segoe UI"/>
              </a:rPr>
              <a:t> José Suarez-12143112</a:t>
            </a:r>
          </a:p>
        </p:txBody>
      </p:sp>
      <p:sp>
        <p:nvSpPr>
          <p:cNvPr id="18" name="CuadroTexto 16">
            <a:extLst>
              <a:ext uri="{FF2B5EF4-FFF2-40B4-BE49-F238E27FC236}">
                <a16:creationId xmlns:a16="http://schemas.microsoft.com/office/drawing/2014/main" id="{1CBA139B-0F63-4AB6-A3AF-46B545128268}"/>
              </a:ext>
            </a:extLst>
          </p:cNvPr>
          <p:cNvSpPr txBox="1"/>
          <p:nvPr/>
        </p:nvSpPr>
        <p:spPr>
          <a:xfrm>
            <a:off x="809240" y="6461088"/>
            <a:ext cx="227280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1400" b="1" dirty="0">
                <a:latin typeface="Calibri"/>
                <a:cs typeface="Segoe UI"/>
              </a:rPr>
              <a:t>Carlo Menjivar-21053124</a:t>
            </a:r>
            <a:r>
              <a:rPr lang="es-ES" sz="1400" dirty="0">
                <a:latin typeface="Calibri"/>
                <a:cs typeface="Segoe UI"/>
              </a:rPr>
              <a:t>​</a:t>
            </a:r>
          </a:p>
          <a:p>
            <a:r>
              <a:rPr lang="es-ES" sz="1400" dirty="0">
                <a:latin typeface="Calibri"/>
                <a:cs typeface="Segoe UI"/>
              </a:rPr>
              <a:t>​</a:t>
            </a:r>
          </a:p>
        </p:txBody>
      </p:sp>
      <p:pic>
        <p:nvPicPr>
          <p:cNvPr id="19" name="Imagen 2" descr="La cara de un hombre con lentes&#10;&#10;Descripción generada automáticamente">
            <a:extLst>
              <a:ext uri="{FF2B5EF4-FFF2-40B4-BE49-F238E27FC236}">
                <a16:creationId xmlns:a16="http://schemas.microsoft.com/office/drawing/2014/main" id="{249BFFB2-3C23-4DFB-BE3B-3D5DD227AD11}"/>
              </a:ext>
            </a:extLst>
          </p:cNvPr>
          <p:cNvPicPr>
            <a:picLocks noChangeAspect="1"/>
          </p:cNvPicPr>
          <p:nvPr/>
        </p:nvPicPr>
        <p:blipFill rotWithShape="1">
          <a:blip r:embed="rId6"/>
          <a:srcRect r="-302" b="14823"/>
          <a:stretch/>
        </p:blipFill>
        <p:spPr>
          <a:xfrm>
            <a:off x="1362603" y="5063199"/>
            <a:ext cx="1099352" cy="1366378"/>
          </a:xfrm>
          <a:prstGeom prst="rect">
            <a:avLst/>
          </a:prstGeom>
        </p:spPr>
      </p:pic>
      <p:sp>
        <p:nvSpPr>
          <p:cNvPr id="20" name="Title 1">
            <a:extLst>
              <a:ext uri="{FF2B5EF4-FFF2-40B4-BE49-F238E27FC236}">
                <a16:creationId xmlns:a16="http://schemas.microsoft.com/office/drawing/2014/main" id="{5CE18376-B9EA-45DD-885B-1DECFD3E5692}"/>
              </a:ext>
            </a:extLst>
          </p:cNvPr>
          <p:cNvSpPr>
            <a:spLocks noGrp="1"/>
          </p:cNvSpPr>
          <p:nvPr>
            <p:ph type="title"/>
          </p:nvPr>
        </p:nvSpPr>
        <p:spPr>
          <a:xfrm>
            <a:off x="804672" y="365125"/>
            <a:ext cx="6235319" cy="613169"/>
          </a:xfrm>
        </p:spPr>
        <p:txBody>
          <a:bodyPr vert="horz" lIns="91440" tIns="45720" rIns="91440" bIns="45720" rtlCol="0" anchor="ctr">
            <a:normAutofit/>
          </a:bodyPr>
          <a:lstStyle/>
          <a:p>
            <a:pPr marL="0" marR="0" algn="l">
              <a:lnSpc>
                <a:spcPct val="115000"/>
              </a:lnSpc>
              <a:spcBef>
                <a:spcPts val="0"/>
              </a:spcBef>
              <a:spcAft>
                <a:spcPts val="0"/>
              </a:spcAft>
            </a:pPr>
            <a:r>
              <a:rPr lang="es-ES" sz="2200" b="0" i="1" dirty="0">
                <a:solidFill>
                  <a:schemeClr val="tx1"/>
                </a:solidFill>
              </a:rPr>
              <a:t>Integrantes</a:t>
            </a:r>
            <a:endParaRPr lang="en-US" sz="2200" b="0" i="1" dirty="0">
              <a:solidFill>
                <a:schemeClr val="tx1"/>
              </a:solidFill>
            </a:endParaRPr>
          </a:p>
        </p:txBody>
      </p:sp>
    </p:spTree>
    <p:extLst>
      <p:ext uri="{BB962C8B-B14F-4D97-AF65-F5344CB8AC3E}">
        <p14:creationId xmlns:p14="http://schemas.microsoft.com/office/powerpoint/2010/main" val="256772203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alculadora, lápiz, brújula, dinero y un papel con gráficos impresos en él">
            <a:extLst>
              <a:ext uri="{FF2B5EF4-FFF2-40B4-BE49-F238E27FC236}">
                <a16:creationId xmlns:a16="http://schemas.microsoft.com/office/drawing/2014/main" id="{B860A986-E0CC-27F4-BDB8-0FB5624B7331}"/>
              </a:ext>
            </a:extLst>
          </p:cNvPr>
          <p:cNvPicPr>
            <a:picLocks noChangeAspect="1"/>
          </p:cNvPicPr>
          <p:nvPr/>
        </p:nvPicPr>
        <p:blipFill rotWithShape="1">
          <a:blip r:embed="rId2"/>
          <a:srcRect l="16642" r="12419" b="-1"/>
          <a:stretch/>
        </p:blipFill>
        <p:spPr>
          <a:xfrm>
            <a:off x="4117521" y="10"/>
            <a:ext cx="8074479" cy="6857990"/>
          </a:xfrm>
          <a:prstGeom prst="rect">
            <a:avLst/>
          </a:prstGeom>
        </p:spPr>
      </p:pic>
      <p:sp>
        <p:nvSpPr>
          <p:cNvPr id="9" name="Freeform: Shape 8">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5A3B97B-0EAE-4A3E-BC7C-512FB450AF00}"/>
              </a:ext>
            </a:extLst>
          </p:cNvPr>
          <p:cNvSpPr>
            <a:spLocks noGrp="1"/>
          </p:cNvSpPr>
          <p:nvPr>
            <p:ph type="title"/>
          </p:nvPr>
        </p:nvSpPr>
        <p:spPr>
          <a:xfrm>
            <a:off x="804672" y="365125"/>
            <a:ext cx="5266155" cy="1325563"/>
          </a:xfrm>
        </p:spPr>
        <p:txBody>
          <a:bodyPr>
            <a:normAutofit/>
          </a:bodyPr>
          <a:lstStyle/>
          <a:p>
            <a:r>
              <a:rPr lang="es-HN" sz="2800" b="1" kern="0">
                <a:effectLst/>
                <a:latin typeface="Times New Roman" panose="02020603050405020304" pitchFamily="18" charset="0"/>
                <a:ea typeface="Times New Roman" panose="02020603050405020304" pitchFamily="18" charset="0"/>
                <a:cs typeface="Times New Roman" panose="02020603050405020304" pitchFamily="18" charset="0"/>
              </a:rPr>
              <a:t>VALUACIÓN DE FLUJO DE EFECTIVO DESCONTADO</a:t>
            </a:r>
            <a:br>
              <a:rPr lang="en-US" sz="2800" b="1" kern="0">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800"/>
          </a:p>
        </p:txBody>
      </p:sp>
      <p:sp>
        <p:nvSpPr>
          <p:cNvPr id="3" name="Content Placeholder 2">
            <a:extLst>
              <a:ext uri="{FF2B5EF4-FFF2-40B4-BE49-F238E27FC236}">
                <a16:creationId xmlns:a16="http://schemas.microsoft.com/office/drawing/2014/main" id="{C35CC10F-F50D-44FB-8661-E09428C01EE0}"/>
              </a:ext>
            </a:extLst>
          </p:cNvPr>
          <p:cNvSpPr>
            <a:spLocks noGrp="1"/>
          </p:cNvSpPr>
          <p:nvPr>
            <p:ph idx="1"/>
          </p:nvPr>
        </p:nvSpPr>
        <p:spPr>
          <a:xfrm>
            <a:off x="804672" y="2022601"/>
            <a:ext cx="3941499" cy="4154361"/>
          </a:xfrm>
        </p:spPr>
        <p:txBody>
          <a:bodyPr>
            <a:normAutofit/>
          </a:bodyPr>
          <a:lstStyle/>
          <a:p>
            <a:pPr marL="0" marR="0" indent="0">
              <a:spcBef>
                <a:spcPts val="0"/>
              </a:spcBef>
              <a:spcAft>
                <a:spcPts val="800"/>
              </a:spcAft>
              <a:buNone/>
            </a:pPr>
            <a:r>
              <a:rPr lang="es-HN" sz="1100" b="1">
                <a:effectLst/>
                <a:latin typeface="Times New Roman" panose="02020603050405020304" pitchFamily="18" charset="0"/>
                <a:ea typeface="Calibri" panose="020F0502020204030204" pitchFamily="34" charset="0"/>
                <a:cs typeface="Times New Roman" panose="02020603050405020304" pitchFamily="18" charset="0"/>
              </a:rPr>
              <a:t>Objetivos de aprendizaje</a:t>
            </a:r>
          </a:p>
          <a:p>
            <a:pPr marL="0" marR="0" indent="0">
              <a:spcBef>
                <a:spcPts val="0"/>
              </a:spcBef>
              <a:spcAft>
                <a:spcPts val="800"/>
              </a:spcAft>
              <a:buNone/>
            </a:pPr>
            <a:endParaRPr lang="en-US" sz="1100" b="1">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s-HN" sz="1100">
                <a:effectLst/>
                <a:latin typeface="Times New Roman" panose="02020603050405020304" pitchFamily="18" charset="0"/>
                <a:ea typeface="Calibri" panose="020F0502020204030204" pitchFamily="34" charset="0"/>
                <a:cs typeface="Times New Roman" panose="02020603050405020304" pitchFamily="18" charset="0"/>
              </a:rPr>
              <a:t>Cómo determinar el valor futuro y el valor presente de las inversiones que implican flujos de efectivo múltiples.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s-HN" sz="1100">
                <a:effectLst/>
                <a:latin typeface="Times New Roman" panose="02020603050405020304" pitchFamily="18" charset="0"/>
                <a:ea typeface="Calibri" panose="020F0502020204030204" pitchFamily="34" charset="0"/>
                <a:cs typeface="Times New Roman" panose="02020603050405020304" pitchFamily="18" charset="0"/>
              </a:rPr>
              <a:t>De qué manera se calculan los pagos de los préstamos y cómo encontrar la tasa de interés sobre un préstamo.</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es-HN" sz="1100">
                <a:effectLst/>
                <a:latin typeface="Times New Roman" panose="02020603050405020304" pitchFamily="18" charset="0"/>
                <a:ea typeface="Calibri" panose="020F0502020204030204" pitchFamily="34" charset="0"/>
                <a:cs typeface="Times New Roman" panose="02020603050405020304" pitchFamily="18" charset="0"/>
              </a:rPr>
              <a:t>Cómo se amortizan o cómo se liquidan los préstamos.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Symbol" panose="05050102010706020507" pitchFamily="18" charset="2"/>
              <a:buChar char=""/>
            </a:pPr>
            <a:r>
              <a:rPr lang="es-HN" sz="1100">
                <a:effectLst/>
                <a:latin typeface="Times New Roman" panose="02020603050405020304" pitchFamily="18" charset="0"/>
                <a:ea typeface="Calibri" panose="020F0502020204030204" pitchFamily="34" charset="0"/>
                <a:cs typeface="Times New Roman" panose="02020603050405020304" pitchFamily="18" charset="0"/>
              </a:rPr>
              <a:t>Cómo se cotizan las tasas de interés en forma correcta (y cómo se cotizan en forma incorrecta).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s-HN" sz="110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s-HN" sz="1100">
                <a:effectLst/>
                <a:latin typeface="Times New Roman" panose="02020603050405020304" pitchFamily="18" charset="0"/>
                <a:ea typeface="Calibri" panose="020F0502020204030204" pitchFamily="34" charset="0"/>
                <a:cs typeface="Times New Roman" panose="02020603050405020304" pitchFamily="18" charset="0"/>
              </a:rPr>
              <a:t>Al conocer sobre valuación de flujo de efectivo descontado, se podrán aplicar los conocimientos para calcular los pagos de operaciones crediticias, como ser la compra de un automóvil al crédito, los pagos de préstamos, o bien determinar cuándo tiempo llevará liquidar una tarjeta de crédito si sólo hace los pagos mínimos mensuales. También se podrán comparar las tasas de interés para determinar cuál es la más elevada y cuál es la más baja.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p>
            <a:endParaRPr lang="en-US" sz="1100"/>
          </a:p>
        </p:txBody>
      </p:sp>
    </p:spTree>
    <p:extLst>
      <p:ext uri="{BB962C8B-B14F-4D97-AF65-F5344CB8AC3E}">
        <p14:creationId xmlns:p14="http://schemas.microsoft.com/office/powerpoint/2010/main" val="366414052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áfico lineal junto a una escalera">
            <a:extLst>
              <a:ext uri="{FF2B5EF4-FFF2-40B4-BE49-F238E27FC236}">
                <a16:creationId xmlns:a16="http://schemas.microsoft.com/office/drawing/2014/main" id="{D00AFC75-F124-C76B-18A0-D98BE2A1041C}"/>
              </a:ext>
            </a:extLst>
          </p:cNvPr>
          <p:cNvPicPr>
            <a:picLocks noChangeAspect="1"/>
          </p:cNvPicPr>
          <p:nvPr/>
        </p:nvPicPr>
        <p:blipFill rotWithShape="1">
          <a:blip r:embed="rId2"/>
          <a:srcRect t="26014" b="33736"/>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CC1648-71E6-4CCD-A6DB-4CCE12CA81A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s-HN" sz="48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VALOR FUTURO Y PRESENTE DE FLUJOS DE EFECTIVO MÚLTIPLES</a:t>
            </a:r>
            <a:br>
              <a:rPr lang="en-US" sz="4800" b="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br>
            <a:br>
              <a:rPr lang="en-US" sz="48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br>
            <a:endParaRPr lang="en-US" sz="4800">
              <a:solidFill>
                <a:srgbClr val="FFFFFF"/>
              </a:solidFill>
            </a:endParaRPr>
          </a:p>
        </p:txBody>
      </p:sp>
      <p:sp>
        <p:nvSpPr>
          <p:cNvPr id="3" name="Subtitle 2">
            <a:extLst>
              <a:ext uri="{FF2B5EF4-FFF2-40B4-BE49-F238E27FC236}">
                <a16:creationId xmlns:a16="http://schemas.microsoft.com/office/drawing/2014/main" id="{098B1C11-FD99-4113-8DE8-FEBDB239B0AB}"/>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p:txBody>
      </p:sp>
    </p:spTree>
    <p:extLst>
      <p:ext uri="{BB962C8B-B14F-4D97-AF65-F5344CB8AC3E}">
        <p14:creationId xmlns:p14="http://schemas.microsoft.com/office/powerpoint/2010/main" val="132295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9747ACE-3223-47E1-9000-E2A6C6CACE5B}"/>
              </a:ext>
            </a:extLst>
          </p:cNvPr>
          <p:cNvSpPr>
            <a:spLocks noGrp="1"/>
          </p:cNvSpPr>
          <p:nvPr>
            <p:ph type="title"/>
          </p:nvPr>
        </p:nvSpPr>
        <p:spPr>
          <a:xfrm>
            <a:off x="1014141" y="1450655"/>
            <a:ext cx="3932030" cy="3956690"/>
          </a:xfrm>
        </p:spPr>
        <p:txBody>
          <a:bodyPr anchor="ctr">
            <a:normAutofit/>
          </a:bodyPr>
          <a:lstStyle/>
          <a:p>
            <a:r>
              <a:rPr lang="es-HN"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VALOR FUTURO CON MÚLTIPLES FLUJOS DE EFECTIVO</a:t>
            </a:r>
            <a:br>
              <a:rPr lang="en-US"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lang="en-US">
              <a:solidFill>
                <a:schemeClr val="bg1"/>
              </a:solidFill>
            </a:endParaRP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50550A7-4179-4897-81A8-239C909AE287}"/>
              </a:ext>
            </a:extLst>
          </p:cNvPr>
          <p:cNvSpPr>
            <a:spLocks noGrp="1"/>
          </p:cNvSpPr>
          <p:nvPr>
            <p:ph idx="1"/>
          </p:nvPr>
        </p:nvSpPr>
        <p:spPr>
          <a:xfrm>
            <a:off x="6096000" y="1108061"/>
            <a:ext cx="5008901" cy="4571972"/>
          </a:xfrm>
        </p:spPr>
        <p:txBody>
          <a:bodyPr anchor="ctr">
            <a:normAutofit/>
          </a:bodyPr>
          <a:lstStyle/>
          <a:p>
            <a:pPr marL="0" indent="0">
              <a:buNone/>
            </a:pPr>
            <a:r>
              <a:rPr lang="es-H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El valor futuro es en qué cantidad de dinero invertido hoy se convertirá con el tiempo, a una tasa de interés.</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a:solidFill>
                <a:schemeClr val="bg1"/>
              </a:solidFill>
            </a:endParaRPr>
          </a:p>
        </p:txBody>
      </p:sp>
    </p:spTree>
    <p:extLst>
      <p:ext uri="{BB962C8B-B14F-4D97-AF65-F5344CB8AC3E}">
        <p14:creationId xmlns:p14="http://schemas.microsoft.com/office/powerpoint/2010/main" val="603033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E7927160-A7B9-4897-B73E-9C1C86125071}"/>
              </a:ext>
            </a:extLst>
          </p:cNvPr>
          <p:cNvSpPr>
            <a:spLocks noGrp="1"/>
          </p:cNvSpPr>
          <p:nvPr>
            <p:ph type="title"/>
          </p:nvPr>
        </p:nvSpPr>
        <p:spPr>
          <a:xfrm>
            <a:off x="838200" y="669925"/>
            <a:ext cx="4508946" cy="1325563"/>
          </a:xfrm>
        </p:spPr>
        <p:txBody>
          <a:bodyPr anchor="b">
            <a:normAutofit/>
          </a:bodyPr>
          <a:lstStyle/>
          <a:p>
            <a:pPr algn="r"/>
            <a:r>
              <a:rPr lang="es-HN" sz="28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VALOR PRESENTE CON FLUJOS DE EFECTIVO MÚLTIPLES</a:t>
            </a:r>
            <a:endParaRPr lang="en-US" sz="28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71C6C9C-7578-4B2C-8CDE-10543255E066}"/>
              </a:ext>
            </a:extLst>
          </p:cNvPr>
          <p:cNvSpPr>
            <a:spLocks noGrp="1"/>
          </p:cNvSpPr>
          <p:nvPr>
            <p:ph idx="1"/>
          </p:nvPr>
        </p:nvSpPr>
        <p:spPr>
          <a:xfrm>
            <a:off x="1392667" y="2398957"/>
            <a:ext cx="9406666" cy="3526144"/>
          </a:xfrm>
        </p:spPr>
        <p:txBody>
          <a:bodyPr>
            <a:normAutofit/>
          </a:bodyPr>
          <a:lstStyle/>
          <a:p>
            <a:pPr marL="0" marR="0" indent="0">
              <a:spcBef>
                <a:spcPts val="0"/>
              </a:spcBef>
              <a:spcAft>
                <a:spcPts val="800"/>
              </a:spcAft>
              <a:buNone/>
            </a:pPr>
            <a:r>
              <a:rPr lang="es-HN" sz="17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Con mucha frecuencia es necesario determinar el valor presente de una serie de flujos de efectivo futuros. Lo mismo que con los valores futuros, hay dos formas de hacerlo:</a:t>
            </a:r>
            <a:endParaRPr lang="en-US" sz="17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s-HN" sz="17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Descontar hacia atrás un periodo a la vez</a:t>
            </a:r>
            <a:endParaRPr lang="en-US" sz="17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pPr>
            <a:r>
              <a:rPr lang="es-HN" sz="17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Calcular de un modo individual los valores presentes y después sumarlos</a:t>
            </a:r>
            <a:endParaRPr lang="en-US" sz="17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endParaRPr lang="es-HN" sz="17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s-HN" sz="17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El valor presente de una serie de flujos de efectivo futuros es la cantidad que se necesita hoy con el fin de replicar con exactitud esos flujos de efectivo futuros (con una tasa de descuento determinada).</a:t>
            </a:r>
          </a:p>
          <a:p>
            <a:pPr marL="0" marR="0" indent="0">
              <a:spcBef>
                <a:spcPts val="0"/>
              </a:spcBef>
              <a:spcAft>
                <a:spcPts val="800"/>
              </a:spcAft>
              <a:buNone/>
            </a:pPr>
            <a:endParaRPr lang="en-US" sz="17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s-HN" sz="17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Al trabajar en problemas del valor presente y futuro, la ocurrencia del flujo de efectivo tiene una importancia crucial. En casi todos esos cálculos se supone, de manera implícita, que los flujos de efectivo ocurren a finales de cada periodo. A menos que se indique en forma explícita lo contrario, siempre debe suponerse que eso es lo que se quiere decir.</a:t>
            </a:r>
            <a:endParaRPr lang="en-US" sz="17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7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608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5AD7644A-4F8C-4E17-83CE-8EC2264958AC}"/>
              </a:ext>
            </a:extLst>
          </p:cNvPr>
          <p:cNvSpPr>
            <a:spLocks noGrp="1"/>
          </p:cNvSpPr>
          <p:nvPr>
            <p:ph type="title"/>
          </p:nvPr>
        </p:nvSpPr>
        <p:spPr>
          <a:xfrm>
            <a:off x="838200" y="669925"/>
            <a:ext cx="4508946" cy="1325563"/>
          </a:xfrm>
        </p:spPr>
        <p:txBody>
          <a:bodyPr anchor="b">
            <a:normAutofit/>
          </a:bodyPr>
          <a:lstStyle/>
          <a:p>
            <a:pPr algn="r"/>
            <a:r>
              <a:rPr lang="es-HN" sz="21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VALUACIÓN DE FLUJOS DE EFECTIVO UNIFORMES: ANUALIDADES Y PERPETUIDADES</a:t>
            </a:r>
            <a:endParaRPr lang="en-US" sz="2100">
              <a:solidFill>
                <a:schemeClr val="bg1"/>
              </a:solidFill>
            </a:endParaRP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3C7727-9F66-4F4F-BF77-31CF27A1BFB9}"/>
              </a:ext>
            </a:extLst>
          </p:cNvPr>
          <p:cNvSpPr>
            <a:spLocks noGrp="1"/>
          </p:cNvSpPr>
          <p:nvPr>
            <p:ph idx="1"/>
          </p:nvPr>
        </p:nvSpPr>
        <p:spPr>
          <a:xfrm>
            <a:off x="1392667" y="2398957"/>
            <a:ext cx="9406666" cy="3526144"/>
          </a:xfrm>
        </p:spPr>
        <p:txBody>
          <a:bodyPr>
            <a:normAutofit/>
          </a:bodyPr>
          <a:lstStyle/>
          <a:p>
            <a:pPr marL="0" marR="0" indent="0">
              <a:spcBef>
                <a:spcPts val="0"/>
              </a:spcBef>
              <a:spcAft>
                <a:spcPts val="800"/>
              </a:spcAft>
              <a:buNone/>
            </a:pPr>
            <a:r>
              <a:rPr lang="es-H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Anualidad Una sucesión igual de flujos de efectivo durante un periodo fijo.</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spcBef>
                <a:spcPts val="0"/>
              </a:spcBef>
              <a:spcAft>
                <a:spcPts val="800"/>
              </a:spcAft>
              <a:buNone/>
            </a:pPr>
            <a:endParaRPr lang="es-H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spcBef>
                <a:spcPts val="0"/>
              </a:spcBef>
              <a:spcAft>
                <a:spcPts val="800"/>
              </a:spcAft>
              <a:buNone/>
            </a:pPr>
            <a:r>
              <a:rPr lang="es-HN" sz="20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Las anualidades aparecen con mucha frecuencia en los acuerdos financieros y hay algunos métodos abreviados útiles para determinar sus valores, que se consideran a continuación:</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000">
              <a:solidFill>
                <a:schemeClr val="bg1"/>
              </a:solidFill>
            </a:endParaRP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6362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24462-AF80-4380-8304-7A973EC709C7}"/>
              </a:ext>
            </a:extLst>
          </p:cNvPr>
          <p:cNvSpPr>
            <a:spLocks noGrp="1"/>
          </p:cNvSpPr>
          <p:nvPr>
            <p:ph type="title"/>
          </p:nvPr>
        </p:nvSpPr>
        <p:spPr/>
        <p:txBody>
          <a:bodyPr/>
          <a:lstStyle/>
          <a:p>
            <a:r>
              <a:rPr lang="es-HN" sz="1800" b="1" dirty="0">
                <a:effectLst/>
                <a:latin typeface="Times New Roman" panose="02020603050405020304" pitchFamily="18" charset="0"/>
                <a:ea typeface="Times New Roman" panose="02020603050405020304" pitchFamily="18" charset="0"/>
                <a:cs typeface="Times New Roman" panose="02020603050405020304" pitchFamily="18" charset="0"/>
              </a:rPr>
              <a:t>VALOR PRESENTE DE FLUJOS DE EFECTIVO DE ANUALIDADES</a:t>
            </a:r>
            <a:endParaRPr lang="en-US" dirty="0"/>
          </a:p>
        </p:txBody>
      </p:sp>
      <p:sp>
        <p:nvSpPr>
          <p:cNvPr id="15" name="TextBox 14">
            <a:extLst>
              <a:ext uri="{FF2B5EF4-FFF2-40B4-BE49-F238E27FC236}">
                <a16:creationId xmlns:a16="http://schemas.microsoft.com/office/drawing/2014/main" id="{B13766E0-8262-41A6-B935-CEDCF3AAE05A}"/>
              </a:ext>
            </a:extLst>
          </p:cNvPr>
          <p:cNvSpPr txBox="1"/>
          <p:nvPr/>
        </p:nvSpPr>
        <p:spPr>
          <a:xfrm>
            <a:off x="585040" y="1960747"/>
            <a:ext cx="4969094" cy="2152256"/>
          </a:xfrm>
          <a:prstGeom prst="rect">
            <a:avLst/>
          </a:prstGeom>
          <a:noFill/>
        </p:spPr>
        <p:txBody>
          <a:bodyPr wrap="square">
            <a:spAutoFit/>
          </a:bodyPr>
          <a:lstStyle/>
          <a:p>
            <a:pPr marL="0" marR="0" algn="just">
              <a:lnSpc>
                <a:spcPct val="107000"/>
              </a:lnSpc>
              <a:spcBef>
                <a:spcPts val="0"/>
              </a:spcBef>
              <a:spcAft>
                <a:spcPts val="800"/>
              </a:spcAft>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Debido a que los flujos de efectivo de una anualidad son iguales, es posible encontrar una variación útil de la ecuación básica del valor presente. Resulta que el valor presente de una anualidad de C dólares por periodo durante t periodos cuando la tasa de rendimiento o de interés es r lo da: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Imagen 1">
            <a:extLst>
              <a:ext uri="{FF2B5EF4-FFF2-40B4-BE49-F238E27FC236}">
                <a16:creationId xmlns:a16="http://schemas.microsoft.com/office/drawing/2014/main" id="{169947DB-15F0-44C6-8261-A038388BEFA6}"/>
              </a:ext>
            </a:extLst>
          </p:cNvPr>
          <p:cNvPicPr>
            <a:picLocks noChangeAspect="1"/>
          </p:cNvPicPr>
          <p:nvPr/>
        </p:nvPicPr>
        <p:blipFill>
          <a:blip r:embed="rId2"/>
          <a:stretch>
            <a:fillRect/>
          </a:stretch>
        </p:blipFill>
        <p:spPr>
          <a:xfrm>
            <a:off x="585040" y="4579489"/>
            <a:ext cx="4629150" cy="819150"/>
          </a:xfrm>
          <a:prstGeom prst="rect">
            <a:avLst/>
          </a:prstGeom>
        </p:spPr>
      </p:pic>
      <p:sp>
        <p:nvSpPr>
          <p:cNvPr id="18" name="TextBox 17">
            <a:extLst>
              <a:ext uri="{FF2B5EF4-FFF2-40B4-BE49-F238E27FC236}">
                <a16:creationId xmlns:a16="http://schemas.microsoft.com/office/drawing/2014/main" id="{04D10EA9-062F-4048-91A7-CA9A435C7207}"/>
              </a:ext>
            </a:extLst>
          </p:cNvPr>
          <p:cNvSpPr txBox="1"/>
          <p:nvPr/>
        </p:nvSpPr>
        <p:spPr>
          <a:xfrm>
            <a:off x="6637868" y="1925686"/>
            <a:ext cx="5081745" cy="2653803"/>
          </a:xfrm>
          <a:prstGeom prst="rect">
            <a:avLst/>
          </a:prstGeom>
          <a:noFill/>
        </p:spPr>
        <p:txBody>
          <a:bodyPr wrap="square">
            <a:spAutoFit/>
          </a:bodyPr>
          <a:lstStyle/>
          <a:p>
            <a:pPr marL="0" marR="0" algn="just">
              <a:lnSpc>
                <a:spcPct val="107000"/>
              </a:lnSpc>
              <a:spcBef>
                <a:spcPts val="0"/>
              </a:spcBef>
              <a:spcAft>
                <a:spcPts val="800"/>
              </a:spcAft>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La expresión entre paréntesis en la primera línea en ocasiones se conoce como factor del valor presente del interés para anualidades y se abrevia FVPIA(r, 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s-HN" sz="1800" dirty="0">
                <a:effectLst/>
                <a:latin typeface="Times New Roman" panose="02020603050405020304" pitchFamily="18" charset="0"/>
                <a:ea typeface="Calibri" panose="020F0502020204030204" pitchFamily="34" charset="0"/>
                <a:cs typeface="Times New Roman" panose="02020603050405020304" pitchFamily="18" charset="0"/>
              </a:rPr>
              <a:t>Tablas de anualidades. Así como hay tablas para los factores ordinarios del valor presente, también las hay para los factores de la anualidad. La tabla 6.1 contiene algunos de esos factores.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9" name="Imagen 2">
            <a:extLst>
              <a:ext uri="{FF2B5EF4-FFF2-40B4-BE49-F238E27FC236}">
                <a16:creationId xmlns:a16="http://schemas.microsoft.com/office/drawing/2014/main" id="{D01475CA-698F-4E0D-A768-5B06BBD8C438}"/>
              </a:ext>
            </a:extLst>
          </p:cNvPr>
          <p:cNvPicPr>
            <a:picLocks noChangeAspect="1"/>
          </p:cNvPicPr>
          <p:nvPr/>
        </p:nvPicPr>
        <p:blipFill>
          <a:blip r:embed="rId3"/>
          <a:stretch>
            <a:fillRect/>
          </a:stretch>
        </p:blipFill>
        <p:spPr>
          <a:xfrm>
            <a:off x="6565900" y="4989064"/>
            <a:ext cx="5400040" cy="1497965"/>
          </a:xfrm>
          <a:prstGeom prst="rect">
            <a:avLst/>
          </a:prstGeom>
        </p:spPr>
      </p:pic>
    </p:spTree>
    <p:extLst>
      <p:ext uri="{BB962C8B-B14F-4D97-AF65-F5344CB8AC3E}">
        <p14:creationId xmlns:p14="http://schemas.microsoft.com/office/powerpoint/2010/main" val="3312451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42E4-D993-4985-B531-033688559579}"/>
              </a:ext>
            </a:extLst>
          </p:cNvPr>
          <p:cNvSpPr>
            <a:spLocks noGrp="1"/>
          </p:cNvSpPr>
          <p:nvPr>
            <p:ph type="title"/>
          </p:nvPr>
        </p:nvSpPr>
        <p:spPr>
          <a:xfrm>
            <a:off x="1136428" y="627564"/>
            <a:ext cx="7474172" cy="1325563"/>
          </a:xfrm>
        </p:spPr>
        <p:txBody>
          <a:bodyPr>
            <a:normAutofit/>
          </a:bodyPr>
          <a:lstStyle/>
          <a:p>
            <a:r>
              <a:rPr lang="es-HN" sz="2800" b="1">
                <a:effectLst/>
                <a:latin typeface="Times New Roman" panose="02020603050405020304" pitchFamily="18" charset="0"/>
                <a:ea typeface="Times New Roman" panose="02020603050405020304" pitchFamily="18" charset="0"/>
                <a:cs typeface="Times New Roman" panose="02020603050405020304" pitchFamily="18" charset="0"/>
              </a:rPr>
              <a:t>VALOR FUTURO DE LAS ANUALIDADES</a:t>
            </a:r>
            <a:br>
              <a:rPr lang="en-US" sz="2800" b="1">
                <a:effectLst/>
                <a:latin typeface="Times New Roman" panose="02020603050405020304" pitchFamily="18" charset="0"/>
                <a:ea typeface="Times New Roman" panose="02020603050405020304" pitchFamily="18" charset="0"/>
                <a:cs typeface="Times New Roman" panose="02020603050405020304" pitchFamily="18" charset="0"/>
              </a:rPr>
            </a:br>
            <a:endParaRPr lang="en-US" sz="2800"/>
          </a:p>
        </p:txBody>
      </p:sp>
      <p:sp>
        <p:nvSpPr>
          <p:cNvPr id="3" name="Content Placeholder 2">
            <a:extLst>
              <a:ext uri="{FF2B5EF4-FFF2-40B4-BE49-F238E27FC236}">
                <a16:creationId xmlns:a16="http://schemas.microsoft.com/office/drawing/2014/main" id="{9399A16D-73AD-4FB9-A5D1-92310D681C1A}"/>
              </a:ext>
            </a:extLst>
          </p:cNvPr>
          <p:cNvSpPr>
            <a:spLocks noGrp="1"/>
          </p:cNvSpPr>
          <p:nvPr>
            <p:ph idx="1"/>
          </p:nvPr>
        </p:nvSpPr>
        <p:spPr>
          <a:xfrm>
            <a:off x="1136429" y="2278173"/>
            <a:ext cx="6467867" cy="3450613"/>
          </a:xfrm>
        </p:spPr>
        <p:txBody>
          <a:bodyPr anchor="ctr">
            <a:normAutofit/>
          </a:bodyPr>
          <a:lstStyle/>
          <a:p>
            <a:pPr marL="0" indent="0">
              <a:buNone/>
            </a:pPr>
            <a:r>
              <a:rPr lang="es-HN" sz="2400">
                <a:effectLst/>
                <a:latin typeface="Times New Roman" panose="02020603050405020304" pitchFamily="18" charset="0"/>
                <a:ea typeface="Calibri" panose="020F0502020204030204" pitchFamily="34" charset="0"/>
                <a:cs typeface="Times New Roman" panose="02020603050405020304" pitchFamily="18" charset="0"/>
              </a:rPr>
              <a:t>Hay factores del valor futuro para las anualidades, así como factores del valor presente. En general, el factor del valor futuro de una anualidad lo da: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a:p>
        </p:txBody>
      </p:sp>
      <p:sp>
        <p:nvSpPr>
          <p:cNvPr id="9" name="Rectangle 8">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4EC6E52A-F82B-451A-83A0-293AA44B9EA5}"/>
              </a:ext>
            </a:extLst>
          </p:cNvPr>
          <p:cNvPicPr>
            <a:picLocks noChangeAspect="1"/>
          </p:cNvPicPr>
          <p:nvPr/>
        </p:nvPicPr>
        <p:blipFill>
          <a:blip r:embed="rId2"/>
          <a:stretch>
            <a:fillRect/>
          </a:stretch>
        </p:blipFill>
        <p:spPr>
          <a:xfrm>
            <a:off x="8305141" y="3245657"/>
            <a:ext cx="3259422" cy="366683"/>
          </a:xfrm>
          <a:prstGeom prst="rect">
            <a:avLst/>
          </a:prstGeom>
        </p:spPr>
      </p:pic>
    </p:spTree>
    <p:extLst>
      <p:ext uri="{BB962C8B-B14F-4D97-AF65-F5344CB8AC3E}">
        <p14:creationId xmlns:p14="http://schemas.microsoft.com/office/powerpoint/2010/main" val="3989794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1222</Words>
  <Application>Microsoft Office PowerPoint</Application>
  <PresentationFormat>Widescreen</PresentationFormat>
  <Paragraphs>74</Paragraphs>
  <Slides>17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Symbol</vt:lpstr>
      <vt:lpstr>Times New Roman</vt:lpstr>
      <vt:lpstr>Office Theme</vt:lpstr>
      <vt:lpstr>RESUMEN CAPITULO 6 </vt:lpstr>
      <vt:lpstr>Integrantes</vt:lpstr>
      <vt:lpstr>VALUACIÓN DE FLUJO DE EFECTIVO DESCONTADO </vt:lpstr>
      <vt:lpstr>VALOR FUTURO Y PRESENTE DE FLUJOS DE EFECTIVO MÚLTIPLES  </vt:lpstr>
      <vt:lpstr>VALOR FUTURO CON MÚLTIPLES FLUJOS DE EFECTIVO </vt:lpstr>
      <vt:lpstr>VALOR PRESENTE CON FLUJOS DE EFECTIVO MÚLTIPLES</vt:lpstr>
      <vt:lpstr>VALUACIÓN DE FLUJOS DE EFECTIVO UNIFORMES: ANUALIDADES Y PERPETUIDADES</vt:lpstr>
      <vt:lpstr>VALOR PRESENTE DE FLUJOS DE EFECTIVO DE ANUALIDADES</vt:lpstr>
      <vt:lpstr>VALOR FUTURO DE LAS ANUALIDADES </vt:lpstr>
      <vt:lpstr>ANUALIDADES ADELANTADAS </vt:lpstr>
      <vt:lpstr>Tabla 6.2 Resumen de cálculos de anualidades y perpetuidades</vt:lpstr>
      <vt:lpstr>ANUALIDADES Y PERPETUIDADES CRECIENTES </vt:lpstr>
      <vt:lpstr>  COMPARACIÓN DE TASAS: EL EFECTO DE LA CAPITALIZACIÓN  </vt:lpstr>
      <vt:lpstr>TASAS ANUALES EFECTIVAS Y COMPUESTAS</vt:lpstr>
      <vt:lpstr>TASA ANUAL EFECTIVA Y TASA PORCENTUAL ANUAL </vt:lpstr>
      <vt:lpstr>Tabla 6.3 Frecuencia de la composición y tasas anuales efectivas</vt:lpstr>
      <vt:lpstr>TIPOS DE PRÉSTAMOS Y AMORTIZACIÓN DE PRÉSTAMOS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RESUMEN CAPITULO 6 </dc:title>
  <dc:creator>Marcello Montes de Oca</dc:creator>
  <cp:lastModifiedBy>Marcello Montes de Oca</cp:lastModifiedBy>
  <cp:revision>1</cp:revision>
  <dcterms:created xsi:type="dcterms:W3CDTF">2022-03-26T19:44:40Z</dcterms:created>
  <dcterms:modified xsi:type="dcterms:W3CDTF">2022-03-26T20:47:24Z</dcterms:modified>
</cp:coreProperties>
</file>